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700" r:id="rId2"/>
    <p:sldMasterId id="2147483716" r:id="rId3"/>
  </p:sldMasterIdLst>
  <p:notesMasterIdLst>
    <p:notesMasterId r:id="rId40"/>
  </p:notesMasterIdLst>
  <p:handoutMasterIdLst>
    <p:handoutMasterId r:id="rId41"/>
  </p:handoutMasterIdLst>
  <p:sldIdLst>
    <p:sldId id="346" r:id="rId4"/>
    <p:sldId id="440" r:id="rId5"/>
    <p:sldId id="441" r:id="rId6"/>
    <p:sldId id="439" r:id="rId7"/>
    <p:sldId id="437" r:id="rId8"/>
    <p:sldId id="436" r:id="rId9"/>
    <p:sldId id="405" r:id="rId10"/>
    <p:sldId id="407" r:id="rId11"/>
    <p:sldId id="406" r:id="rId12"/>
    <p:sldId id="409" r:id="rId13"/>
    <p:sldId id="408" r:id="rId14"/>
    <p:sldId id="411" r:id="rId15"/>
    <p:sldId id="410" r:id="rId16"/>
    <p:sldId id="412" r:id="rId17"/>
    <p:sldId id="413" r:id="rId18"/>
    <p:sldId id="414" r:id="rId19"/>
    <p:sldId id="415" r:id="rId20"/>
    <p:sldId id="433" r:id="rId21"/>
    <p:sldId id="434" r:id="rId22"/>
    <p:sldId id="430" r:id="rId23"/>
    <p:sldId id="416" r:id="rId24"/>
    <p:sldId id="417" r:id="rId25"/>
    <p:sldId id="418" r:id="rId26"/>
    <p:sldId id="419" r:id="rId27"/>
    <p:sldId id="420" r:id="rId28"/>
    <p:sldId id="421" r:id="rId29"/>
    <p:sldId id="431" r:id="rId30"/>
    <p:sldId id="422" r:id="rId31"/>
    <p:sldId id="423" r:id="rId32"/>
    <p:sldId id="426" r:id="rId33"/>
    <p:sldId id="428" r:id="rId34"/>
    <p:sldId id="427" r:id="rId35"/>
    <p:sldId id="425" r:id="rId36"/>
    <p:sldId id="429" r:id="rId37"/>
    <p:sldId id="435" r:id="rId38"/>
    <p:sldId id="361" r:id="rId39"/>
  </p:sldIdLst>
  <p:sldSz cx="9144000" cy="5143500" type="screen16x9"/>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guide id="3" orient="horz" pos="3108">
          <p15:clr>
            <a:srgbClr val="A4A3A4"/>
          </p15:clr>
        </p15:guide>
        <p15:guide id="4" pos="212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CC"/>
    <a:srgbClr val="1E9BC8"/>
    <a:srgbClr val="66FF66"/>
    <a:srgbClr val="00CCFF"/>
    <a:srgbClr val="FF9999"/>
    <a:srgbClr val="009900"/>
    <a:srgbClr val="1B8DB5"/>
    <a:srgbClr val="66CCFF"/>
    <a:srgbClr val="339966"/>
    <a:srgbClr val="A6450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069" autoAdjust="0"/>
    <p:restoredTop sz="95444" autoAdjust="0"/>
  </p:normalViewPr>
  <p:slideViewPr>
    <p:cSldViewPr snapToGrid="0">
      <p:cViewPr varScale="1">
        <p:scale>
          <a:sx n="146" d="100"/>
          <a:sy n="146" d="100"/>
        </p:scale>
        <p:origin x="720" y="138"/>
      </p:cViewPr>
      <p:guideLst>
        <p:guide orient="horz" pos="1620"/>
        <p:guide pos="2880"/>
      </p:guideLst>
    </p:cSldViewPr>
  </p:slideViewPr>
  <p:outlineViewPr>
    <p:cViewPr>
      <p:scale>
        <a:sx n="33" d="100"/>
        <a:sy n="33" d="100"/>
      </p:scale>
      <p:origin x="0" y="0"/>
    </p:cViewPr>
  </p:outlineViewPr>
  <p:notesTextViewPr>
    <p:cViewPr>
      <p:scale>
        <a:sx n="3" d="2"/>
        <a:sy n="3" d="2"/>
      </p:scale>
      <p:origin x="0" y="0"/>
    </p:cViewPr>
  </p:notesTextViewPr>
  <p:notesViewPr>
    <p:cSldViewPr snapToGrid="0">
      <p:cViewPr varScale="1">
        <p:scale>
          <a:sx n="52" d="100"/>
          <a:sy n="52" d="100"/>
        </p:scale>
        <p:origin x="-2892" y="-108"/>
      </p:cViewPr>
      <p:guideLst>
        <p:guide orient="horz" pos="2880"/>
        <p:guide pos="2160"/>
        <p:guide orient="horz" pos="3108"/>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D34C447-9CA8-45AD-9329-0671EE2C95E1}" type="doc">
      <dgm:prSet loTypeId="urn:microsoft.com/office/officeart/2005/8/layout/venn2" loCatId="relationship" qsTypeId="urn:microsoft.com/office/officeart/2005/8/quickstyle/simple1" qsCatId="simple" csTypeId="urn:microsoft.com/office/officeart/2005/8/colors/accent1_3" csCatId="accent1" phldr="1"/>
      <dgm:spPr/>
      <dgm:t>
        <a:bodyPr/>
        <a:lstStyle/>
        <a:p>
          <a:endParaRPr lang="ru-RU"/>
        </a:p>
      </dgm:t>
    </dgm:pt>
    <dgm:pt modelId="{E6460F9E-F652-4153-90EC-44D957B351C2}">
      <dgm:prSet phldrT="[Текст]"/>
      <dgm:spPr/>
      <dgm:t>
        <a:bodyPr/>
        <a:lstStyle/>
        <a:p>
          <a:r>
            <a:rPr lang="ru-RU" b="1" dirty="0">
              <a:solidFill>
                <a:schemeClr val="tx1"/>
              </a:solidFill>
              <a:latin typeface="Arial Narrow" panose="020B0606020202030204" pitchFamily="34" charset="0"/>
            </a:rPr>
            <a:t>ЦИФРОВЫЕ КОМПЕТЕНЦИИ</a:t>
          </a:r>
        </a:p>
      </dgm:t>
    </dgm:pt>
    <dgm:pt modelId="{D1389C25-43D7-468D-8ADF-08A4FDA0F3B4}" type="parTrans" cxnId="{77C49788-0C0D-40F6-86EB-397093FD4B50}">
      <dgm:prSet/>
      <dgm:spPr/>
      <dgm:t>
        <a:bodyPr/>
        <a:lstStyle/>
        <a:p>
          <a:endParaRPr lang="ru-RU"/>
        </a:p>
      </dgm:t>
    </dgm:pt>
    <dgm:pt modelId="{F2DECF43-6CC1-4DB6-A8F1-6A7ED69388AF}" type="sibTrans" cxnId="{77C49788-0C0D-40F6-86EB-397093FD4B50}">
      <dgm:prSet/>
      <dgm:spPr/>
      <dgm:t>
        <a:bodyPr/>
        <a:lstStyle/>
        <a:p>
          <a:endParaRPr lang="ru-RU"/>
        </a:p>
      </dgm:t>
    </dgm:pt>
    <dgm:pt modelId="{94F3512E-C0BE-4DD6-9223-645420D599ED}">
      <dgm:prSet phldrT="[Текст]"/>
      <dgm:spPr/>
      <dgm:t>
        <a:bodyPr/>
        <a:lstStyle/>
        <a:p>
          <a:r>
            <a:rPr lang="ru-RU" b="1" dirty="0">
              <a:solidFill>
                <a:schemeClr val="tx1"/>
              </a:solidFill>
              <a:latin typeface="Arial Narrow" panose="020B0606020202030204" pitchFamily="34" charset="0"/>
            </a:rPr>
            <a:t>ИННОВАЦИОННЫЕ КОМПЕТЕНЦИИ</a:t>
          </a:r>
        </a:p>
      </dgm:t>
    </dgm:pt>
    <dgm:pt modelId="{92B0453D-4C34-4969-877C-D928D4CF1685}" type="parTrans" cxnId="{14FB3A31-35DC-4EF4-A999-68AD97F16676}">
      <dgm:prSet/>
      <dgm:spPr/>
      <dgm:t>
        <a:bodyPr/>
        <a:lstStyle/>
        <a:p>
          <a:endParaRPr lang="ru-RU"/>
        </a:p>
      </dgm:t>
    </dgm:pt>
    <dgm:pt modelId="{E9B61021-28EF-436E-AF71-C8C4B0E8EE46}" type="sibTrans" cxnId="{14FB3A31-35DC-4EF4-A999-68AD97F16676}">
      <dgm:prSet/>
      <dgm:spPr/>
      <dgm:t>
        <a:bodyPr/>
        <a:lstStyle/>
        <a:p>
          <a:endParaRPr lang="ru-RU"/>
        </a:p>
      </dgm:t>
    </dgm:pt>
    <dgm:pt modelId="{B738279A-A0A1-4AC0-9E7F-42D63C4CB431}">
      <dgm:prSet phldrT="[Текст]"/>
      <dgm:spPr/>
      <dgm:t>
        <a:bodyPr/>
        <a:lstStyle/>
        <a:p>
          <a:r>
            <a:rPr lang="ru-RU" b="1" dirty="0">
              <a:solidFill>
                <a:schemeClr val="tx1"/>
              </a:solidFill>
              <a:latin typeface="Arial Narrow" panose="020B0606020202030204" pitchFamily="34" charset="0"/>
            </a:rPr>
            <a:t>СИСТЕМНЫЕ КОМПЕТЕНЦИИ</a:t>
          </a:r>
        </a:p>
      </dgm:t>
    </dgm:pt>
    <dgm:pt modelId="{40C98FC5-3F06-4469-8686-6B087D67D903}" type="parTrans" cxnId="{7ED2842B-27D4-4B6F-8560-88B2F548111F}">
      <dgm:prSet/>
      <dgm:spPr/>
      <dgm:t>
        <a:bodyPr/>
        <a:lstStyle/>
        <a:p>
          <a:endParaRPr lang="ru-RU"/>
        </a:p>
      </dgm:t>
    </dgm:pt>
    <dgm:pt modelId="{0C885972-D535-4764-9EAE-4A5ACBA87020}" type="sibTrans" cxnId="{7ED2842B-27D4-4B6F-8560-88B2F548111F}">
      <dgm:prSet/>
      <dgm:spPr/>
      <dgm:t>
        <a:bodyPr/>
        <a:lstStyle/>
        <a:p>
          <a:endParaRPr lang="ru-RU"/>
        </a:p>
      </dgm:t>
    </dgm:pt>
    <dgm:pt modelId="{DCA7946F-D653-400E-B1D5-DB912436FF2B}" type="pres">
      <dgm:prSet presAssocID="{7D34C447-9CA8-45AD-9329-0671EE2C95E1}" presName="Name0" presStyleCnt="0">
        <dgm:presLayoutVars>
          <dgm:chMax val="7"/>
          <dgm:resizeHandles val="exact"/>
        </dgm:presLayoutVars>
      </dgm:prSet>
      <dgm:spPr/>
    </dgm:pt>
    <dgm:pt modelId="{35B5730B-17FC-43B0-BA26-2732FAFB2DFE}" type="pres">
      <dgm:prSet presAssocID="{7D34C447-9CA8-45AD-9329-0671EE2C95E1}" presName="comp1" presStyleCnt="0"/>
      <dgm:spPr/>
    </dgm:pt>
    <dgm:pt modelId="{207A6B38-23EB-4F44-900C-49CBE0B3FB5F}" type="pres">
      <dgm:prSet presAssocID="{7D34C447-9CA8-45AD-9329-0671EE2C95E1}" presName="circle1" presStyleLbl="node1" presStyleIdx="0" presStyleCnt="3"/>
      <dgm:spPr/>
    </dgm:pt>
    <dgm:pt modelId="{2F2EC045-857E-4768-B535-49D39FF5832B}" type="pres">
      <dgm:prSet presAssocID="{7D34C447-9CA8-45AD-9329-0671EE2C95E1}" presName="c1text" presStyleLbl="node1" presStyleIdx="0" presStyleCnt="3">
        <dgm:presLayoutVars>
          <dgm:bulletEnabled val="1"/>
        </dgm:presLayoutVars>
      </dgm:prSet>
      <dgm:spPr/>
    </dgm:pt>
    <dgm:pt modelId="{6F7F7591-F0AB-4101-B1F7-11FFDF7ED908}" type="pres">
      <dgm:prSet presAssocID="{7D34C447-9CA8-45AD-9329-0671EE2C95E1}" presName="comp2" presStyleCnt="0"/>
      <dgm:spPr/>
    </dgm:pt>
    <dgm:pt modelId="{0FE639B2-E8A1-47EE-B9CA-8D13FB134253}" type="pres">
      <dgm:prSet presAssocID="{7D34C447-9CA8-45AD-9329-0671EE2C95E1}" presName="circle2" presStyleLbl="node1" presStyleIdx="1" presStyleCnt="3"/>
      <dgm:spPr/>
    </dgm:pt>
    <dgm:pt modelId="{D1D69BFB-A8EB-40EA-9074-739A991D4395}" type="pres">
      <dgm:prSet presAssocID="{7D34C447-9CA8-45AD-9329-0671EE2C95E1}" presName="c2text" presStyleLbl="node1" presStyleIdx="1" presStyleCnt="3">
        <dgm:presLayoutVars>
          <dgm:bulletEnabled val="1"/>
        </dgm:presLayoutVars>
      </dgm:prSet>
      <dgm:spPr/>
    </dgm:pt>
    <dgm:pt modelId="{BE0AD05D-DA86-421E-9C57-647B6C764084}" type="pres">
      <dgm:prSet presAssocID="{7D34C447-9CA8-45AD-9329-0671EE2C95E1}" presName="comp3" presStyleCnt="0"/>
      <dgm:spPr/>
    </dgm:pt>
    <dgm:pt modelId="{CF15659D-1F88-4613-A0B7-16C4CA79BE9B}" type="pres">
      <dgm:prSet presAssocID="{7D34C447-9CA8-45AD-9329-0671EE2C95E1}" presName="circle3" presStyleLbl="node1" presStyleIdx="2" presStyleCnt="3"/>
      <dgm:spPr/>
    </dgm:pt>
    <dgm:pt modelId="{33E637AA-A6AA-4E4D-AF95-90804013E29F}" type="pres">
      <dgm:prSet presAssocID="{7D34C447-9CA8-45AD-9329-0671EE2C95E1}" presName="c3text" presStyleLbl="node1" presStyleIdx="2" presStyleCnt="3">
        <dgm:presLayoutVars>
          <dgm:bulletEnabled val="1"/>
        </dgm:presLayoutVars>
      </dgm:prSet>
      <dgm:spPr/>
    </dgm:pt>
  </dgm:ptLst>
  <dgm:cxnLst>
    <dgm:cxn modelId="{7ED2842B-27D4-4B6F-8560-88B2F548111F}" srcId="{7D34C447-9CA8-45AD-9329-0671EE2C95E1}" destId="{B738279A-A0A1-4AC0-9E7F-42D63C4CB431}" srcOrd="2" destOrd="0" parTransId="{40C98FC5-3F06-4469-8686-6B087D67D903}" sibTransId="{0C885972-D535-4764-9EAE-4A5ACBA87020}"/>
    <dgm:cxn modelId="{14FB3A31-35DC-4EF4-A999-68AD97F16676}" srcId="{7D34C447-9CA8-45AD-9329-0671EE2C95E1}" destId="{94F3512E-C0BE-4DD6-9223-645420D599ED}" srcOrd="1" destOrd="0" parTransId="{92B0453D-4C34-4969-877C-D928D4CF1685}" sibTransId="{E9B61021-28EF-436E-AF71-C8C4B0E8EE46}"/>
    <dgm:cxn modelId="{A4AB5E3B-C18E-41FF-9980-7F69ADF0A6CD}" type="presOf" srcId="{94F3512E-C0BE-4DD6-9223-645420D599ED}" destId="{0FE639B2-E8A1-47EE-B9CA-8D13FB134253}" srcOrd="0" destOrd="0" presId="urn:microsoft.com/office/officeart/2005/8/layout/venn2"/>
    <dgm:cxn modelId="{34C56C47-65F7-4DF5-BD1C-4D3586E4819F}" type="presOf" srcId="{B738279A-A0A1-4AC0-9E7F-42D63C4CB431}" destId="{33E637AA-A6AA-4E4D-AF95-90804013E29F}" srcOrd="1" destOrd="0" presId="urn:microsoft.com/office/officeart/2005/8/layout/venn2"/>
    <dgm:cxn modelId="{38A9FD80-1A39-422F-B146-4B62BBA804BE}" type="presOf" srcId="{E6460F9E-F652-4153-90EC-44D957B351C2}" destId="{207A6B38-23EB-4F44-900C-49CBE0B3FB5F}" srcOrd="0" destOrd="0" presId="urn:microsoft.com/office/officeart/2005/8/layout/venn2"/>
    <dgm:cxn modelId="{77C49788-0C0D-40F6-86EB-397093FD4B50}" srcId="{7D34C447-9CA8-45AD-9329-0671EE2C95E1}" destId="{E6460F9E-F652-4153-90EC-44D957B351C2}" srcOrd="0" destOrd="0" parTransId="{D1389C25-43D7-468D-8ADF-08A4FDA0F3B4}" sibTransId="{F2DECF43-6CC1-4DB6-A8F1-6A7ED69388AF}"/>
    <dgm:cxn modelId="{B2433293-0070-4A57-8C28-1063B2037810}" type="presOf" srcId="{94F3512E-C0BE-4DD6-9223-645420D599ED}" destId="{D1D69BFB-A8EB-40EA-9074-739A991D4395}" srcOrd="1" destOrd="0" presId="urn:microsoft.com/office/officeart/2005/8/layout/venn2"/>
    <dgm:cxn modelId="{F135089C-948E-4570-A25F-971D5B14C154}" type="presOf" srcId="{7D34C447-9CA8-45AD-9329-0671EE2C95E1}" destId="{DCA7946F-D653-400E-B1D5-DB912436FF2B}" srcOrd="0" destOrd="0" presId="urn:microsoft.com/office/officeart/2005/8/layout/venn2"/>
    <dgm:cxn modelId="{CBC1C4C2-100E-48EB-ACF7-8A0E80155DCF}" type="presOf" srcId="{E6460F9E-F652-4153-90EC-44D957B351C2}" destId="{2F2EC045-857E-4768-B535-49D39FF5832B}" srcOrd="1" destOrd="0" presId="urn:microsoft.com/office/officeart/2005/8/layout/venn2"/>
    <dgm:cxn modelId="{0C14E9C9-83C1-4140-86CE-9EC2C85F6C2A}" type="presOf" srcId="{B738279A-A0A1-4AC0-9E7F-42D63C4CB431}" destId="{CF15659D-1F88-4613-A0B7-16C4CA79BE9B}" srcOrd="0" destOrd="0" presId="urn:microsoft.com/office/officeart/2005/8/layout/venn2"/>
    <dgm:cxn modelId="{A64C35DF-8A46-43EA-B1E3-4A4FD13FA6AB}" type="presParOf" srcId="{DCA7946F-D653-400E-B1D5-DB912436FF2B}" destId="{35B5730B-17FC-43B0-BA26-2732FAFB2DFE}" srcOrd="0" destOrd="0" presId="urn:microsoft.com/office/officeart/2005/8/layout/venn2"/>
    <dgm:cxn modelId="{00F3C35E-4A87-4B3E-B77E-5C7EC759983D}" type="presParOf" srcId="{35B5730B-17FC-43B0-BA26-2732FAFB2DFE}" destId="{207A6B38-23EB-4F44-900C-49CBE0B3FB5F}" srcOrd="0" destOrd="0" presId="urn:microsoft.com/office/officeart/2005/8/layout/venn2"/>
    <dgm:cxn modelId="{4840E4F0-B569-47AC-B77E-BA2A83C3CCEA}" type="presParOf" srcId="{35B5730B-17FC-43B0-BA26-2732FAFB2DFE}" destId="{2F2EC045-857E-4768-B535-49D39FF5832B}" srcOrd="1" destOrd="0" presId="urn:microsoft.com/office/officeart/2005/8/layout/venn2"/>
    <dgm:cxn modelId="{FB8ACB76-C308-4226-9E03-F466E92CDD13}" type="presParOf" srcId="{DCA7946F-D653-400E-B1D5-DB912436FF2B}" destId="{6F7F7591-F0AB-4101-B1F7-11FFDF7ED908}" srcOrd="1" destOrd="0" presId="urn:microsoft.com/office/officeart/2005/8/layout/venn2"/>
    <dgm:cxn modelId="{FF788C3A-3243-4C81-9797-EA042DAEF73B}" type="presParOf" srcId="{6F7F7591-F0AB-4101-B1F7-11FFDF7ED908}" destId="{0FE639B2-E8A1-47EE-B9CA-8D13FB134253}" srcOrd="0" destOrd="0" presId="urn:microsoft.com/office/officeart/2005/8/layout/venn2"/>
    <dgm:cxn modelId="{76F8651B-C9E4-4026-A5EE-11A754D860F9}" type="presParOf" srcId="{6F7F7591-F0AB-4101-B1F7-11FFDF7ED908}" destId="{D1D69BFB-A8EB-40EA-9074-739A991D4395}" srcOrd="1" destOrd="0" presId="urn:microsoft.com/office/officeart/2005/8/layout/venn2"/>
    <dgm:cxn modelId="{8B600815-6BC8-48FD-BB31-2F1FA37BCAE9}" type="presParOf" srcId="{DCA7946F-D653-400E-B1D5-DB912436FF2B}" destId="{BE0AD05D-DA86-421E-9C57-647B6C764084}" srcOrd="2" destOrd="0" presId="urn:microsoft.com/office/officeart/2005/8/layout/venn2"/>
    <dgm:cxn modelId="{B84928DD-3687-42AB-8F7D-53A63350050F}" type="presParOf" srcId="{BE0AD05D-DA86-421E-9C57-647B6C764084}" destId="{CF15659D-1F88-4613-A0B7-16C4CA79BE9B}" srcOrd="0" destOrd="0" presId="urn:microsoft.com/office/officeart/2005/8/layout/venn2"/>
    <dgm:cxn modelId="{2925C007-16D9-4DCE-9407-DF423CB0FB5A}" type="presParOf" srcId="{BE0AD05D-DA86-421E-9C57-647B6C764084}" destId="{33E637AA-A6AA-4E4D-AF95-90804013E29F}" srcOrd="1" destOrd="0" presId="urn:microsoft.com/office/officeart/2005/8/layout/ven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B06B17E-6620-45D2-A5CA-EDCF9C00ED6D}" type="doc">
      <dgm:prSet loTypeId="urn:microsoft.com/office/officeart/2008/layout/RadialCluster" loCatId="cycle" qsTypeId="urn:microsoft.com/office/officeart/2005/8/quickstyle/simple2" qsCatId="simple" csTypeId="urn:microsoft.com/office/officeart/2005/8/colors/accent1_1" csCatId="accent1" phldr="1"/>
      <dgm:spPr/>
      <dgm:t>
        <a:bodyPr/>
        <a:lstStyle/>
        <a:p>
          <a:endParaRPr lang="ru-RU"/>
        </a:p>
      </dgm:t>
    </dgm:pt>
    <dgm:pt modelId="{EEB6ECF0-8211-4311-BEE3-3E256C6F8FD1}">
      <dgm:prSet phldrT="[Текст]">
        <dgm:style>
          <a:lnRef idx="1">
            <a:schemeClr val="accent1"/>
          </a:lnRef>
          <a:fillRef idx="2">
            <a:schemeClr val="accent1"/>
          </a:fillRef>
          <a:effectRef idx="1">
            <a:schemeClr val="accent1"/>
          </a:effectRef>
          <a:fontRef idx="minor">
            <a:schemeClr val="dk1"/>
          </a:fontRef>
        </dgm:style>
      </dgm:prSet>
      <dgm:spPr>
        <a:ln>
          <a:noFill/>
        </a:ln>
        <a:effectLst/>
        <a:scene3d>
          <a:camera prst="orthographicFront">
            <a:rot lat="0" lon="0" rev="0"/>
          </a:camera>
          <a:lightRig rig="glow" dir="t">
            <a:rot lat="0" lon="0" rev="14100000"/>
          </a:lightRig>
        </a:scene3d>
        <a:sp3d prstMaterial="softEdge">
          <a:bevelT w="127000" prst="artDeco"/>
        </a:sp3d>
      </dgm:spPr>
      <dgm:t>
        <a:bodyPr/>
        <a:lstStyle/>
        <a:p>
          <a:r>
            <a:rPr lang="ru-RU" dirty="0">
              <a:latin typeface="Arial Narrow" panose="020B0606020202030204" pitchFamily="34" charset="0"/>
            </a:rPr>
            <a:t>Модель УКЦП</a:t>
          </a:r>
        </a:p>
      </dgm:t>
    </dgm:pt>
    <dgm:pt modelId="{1DF696BB-DCF8-4321-9FC0-8E37F64AFB03}" type="parTrans" cxnId="{D75C7D98-BEA6-42E0-9868-20EA8C87BEF4}">
      <dgm:prSet/>
      <dgm:spPr/>
      <dgm:t>
        <a:bodyPr/>
        <a:lstStyle/>
        <a:p>
          <a:endParaRPr lang="ru-RU"/>
        </a:p>
      </dgm:t>
    </dgm:pt>
    <dgm:pt modelId="{E81EBAF0-B3DC-4E9C-A0B5-3A84718B40D0}" type="sibTrans" cxnId="{D75C7D98-BEA6-42E0-9868-20EA8C87BEF4}">
      <dgm:prSet/>
      <dgm:spPr/>
      <dgm:t>
        <a:bodyPr/>
        <a:lstStyle/>
        <a:p>
          <a:endParaRPr lang="ru-RU"/>
        </a:p>
      </dgm:t>
    </dgm:pt>
    <dgm:pt modelId="{27EB71DF-D602-430A-9656-BE951B1BA4CE}">
      <dgm:prSet phldrT="[Текст]"/>
      <dgm:spPr/>
      <dgm:t>
        <a:bodyPr/>
        <a:lstStyle/>
        <a:p>
          <a:r>
            <a:rPr lang="ru-RU" b="1" dirty="0">
              <a:solidFill>
                <a:schemeClr val="accent5">
                  <a:lumMod val="75000"/>
                </a:schemeClr>
              </a:solidFill>
              <a:latin typeface="Arial Narrow" panose="020B0606020202030204" pitchFamily="34" charset="0"/>
            </a:rPr>
            <a:t>СИСТЕМНЫЕ компетенции</a:t>
          </a:r>
        </a:p>
      </dgm:t>
    </dgm:pt>
    <dgm:pt modelId="{5D179500-6BB7-4A96-92B9-71E3B25CE58A}" type="parTrans" cxnId="{A129F6F1-81E7-4D97-8D18-8FDF963EEB49}">
      <dgm:prSet/>
      <dgm:spPr/>
      <dgm:t>
        <a:bodyPr/>
        <a:lstStyle/>
        <a:p>
          <a:endParaRPr lang="ru-RU"/>
        </a:p>
      </dgm:t>
    </dgm:pt>
    <dgm:pt modelId="{95A05086-AECE-47C3-9E4D-277BA259DD6C}" type="sibTrans" cxnId="{A129F6F1-81E7-4D97-8D18-8FDF963EEB49}">
      <dgm:prSet/>
      <dgm:spPr/>
      <dgm:t>
        <a:bodyPr/>
        <a:lstStyle/>
        <a:p>
          <a:endParaRPr lang="ru-RU"/>
        </a:p>
      </dgm:t>
    </dgm:pt>
    <dgm:pt modelId="{79D48667-263D-417A-A5B1-92851C42827E}">
      <dgm:prSet phldrT="[Текст]"/>
      <dgm:spPr/>
      <dgm:t>
        <a:bodyPr/>
        <a:lstStyle/>
        <a:p>
          <a:r>
            <a:rPr lang="ru-RU" b="1" dirty="0">
              <a:solidFill>
                <a:schemeClr val="accent5">
                  <a:lumMod val="75000"/>
                </a:schemeClr>
              </a:solidFill>
              <a:latin typeface="Arial Narrow" panose="020B0606020202030204" pitchFamily="34" charset="0"/>
            </a:rPr>
            <a:t>ЦИФРОВЫЕ компетенции</a:t>
          </a:r>
        </a:p>
      </dgm:t>
    </dgm:pt>
    <dgm:pt modelId="{36D1E5A6-8B6A-4F5D-A017-E18DA2CB4867}" type="parTrans" cxnId="{EC8D5CDA-B827-4879-929C-D992E66B8062}">
      <dgm:prSet/>
      <dgm:spPr/>
      <dgm:t>
        <a:bodyPr/>
        <a:lstStyle/>
        <a:p>
          <a:endParaRPr lang="ru-RU"/>
        </a:p>
      </dgm:t>
    </dgm:pt>
    <dgm:pt modelId="{12FE2447-1FB0-46A5-B392-ACF62CFC1FD2}" type="sibTrans" cxnId="{EC8D5CDA-B827-4879-929C-D992E66B8062}">
      <dgm:prSet/>
      <dgm:spPr/>
      <dgm:t>
        <a:bodyPr/>
        <a:lstStyle/>
        <a:p>
          <a:endParaRPr lang="ru-RU"/>
        </a:p>
      </dgm:t>
    </dgm:pt>
    <dgm:pt modelId="{FB0FABB4-B5DF-40B2-885D-79B871B49E43}">
      <dgm:prSet phldrT="[Текст]"/>
      <dgm:spPr/>
      <dgm:t>
        <a:bodyPr/>
        <a:lstStyle/>
        <a:p>
          <a:r>
            <a:rPr lang="ru-RU" b="1" dirty="0">
              <a:solidFill>
                <a:schemeClr val="accent5">
                  <a:lumMod val="75000"/>
                </a:schemeClr>
              </a:solidFill>
              <a:latin typeface="Arial Narrow" panose="020B0606020202030204" pitchFamily="34" charset="0"/>
            </a:rPr>
            <a:t>ИННОВАЦИОННЫЕ компетенции</a:t>
          </a:r>
        </a:p>
      </dgm:t>
    </dgm:pt>
    <dgm:pt modelId="{E7D59E62-B0C1-4360-8A55-2FCC48719F72}" type="parTrans" cxnId="{9B765E60-D5EA-4D02-863F-AF7ECE2671D5}">
      <dgm:prSet/>
      <dgm:spPr/>
      <dgm:t>
        <a:bodyPr/>
        <a:lstStyle/>
        <a:p>
          <a:endParaRPr lang="ru-RU"/>
        </a:p>
      </dgm:t>
    </dgm:pt>
    <dgm:pt modelId="{E00603C6-3C92-4ED3-B8AC-A41E6B3F473F}" type="sibTrans" cxnId="{9B765E60-D5EA-4D02-863F-AF7ECE2671D5}">
      <dgm:prSet/>
      <dgm:spPr/>
      <dgm:t>
        <a:bodyPr/>
        <a:lstStyle/>
        <a:p>
          <a:endParaRPr lang="ru-RU"/>
        </a:p>
      </dgm:t>
    </dgm:pt>
    <dgm:pt modelId="{ACD06DA7-F97E-4B1E-B42D-F312B5D58F38}">
      <dgm:prSet/>
      <dgm:spPr/>
      <dgm:t>
        <a:bodyPr/>
        <a:lstStyle/>
        <a:p>
          <a:endParaRPr lang="ru-RU" dirty="0"/>
        </a:p>
      </dgm:t>
    </dgm:pt>
    <dgm:pt modelId="{6D488477-4366-4FEE-ABD0-49E070C80406}" type="parTrans" cxnId="{A145EBD2-2008-400D-B052-EF35A1D3A502}">
      <dgm:prSet/>
      <dgm:spPr/>
      <dgm:t>
        <a:bodyPr/>
        <a:lstStyle/>
        <a:p>
          <a:endParaRPr lang="ru-RU"/>
        </a:p>
      </dgm:t>
    </dgm:pt>
    <dgm:pt modelId="{3398E42A-ED12-436D-92B4-1F7702D172D0}" type="sibTrans" cxnId="{A145EBD2-2008-400D-B052-EF35A1D3A502}">
      <dgm:prSet/>
      <dgm:spPr/>
      <dgm:t>
        <a:bodyPr/>
        <a:lstStyle/>
        <a:p>
          <a:endParaRPr lang="ru-RU"/>
        </a:p>
      </dgm:t>
    </dgm:pt>
    <dgm:pt modelId="{727C6353-C547-4AF1-BEC6-59E6D8D60E2B}" type="pres">
      <dgm:prSet presAssocID="{7B06B17E-6620-45D2-A5CA-EDCF9C00ED6D}" presName="Name0" presStyleCnt="0">
        <dgm:presLayoutVars>
          <dgm:chMax val="1"/>
          <dgm:chPref val="1"/>
          <dgm:dir/>
          <dgm:animOne val="branch"/>
          <dgm:animLvl val="lvl"/>
        </dgm:presLayoutVars>
      </dgm:prSet>
      <dgm:spPr/>
    </dgm:pt>
    <dgm:pt modelId="{6BA4C5DC-5CEB-43D3-BEB5-A9C17569DD28}" type="pres">
      <dgm:prSet presAssocID="{EEB6ECF0-8211-4311-BEE3-3E256C6F8FD1}" presName="singleCycle" presStyleCnt="0"/>
      <dgm:spPr/>
    </dgm:pt>
    <dgm:pt modelId="{2B7A5EDA-6BAB-4730-B3EF-2AF3C894916A}" type="pres">
      <dgm:prSet presAssocID="{EEB6ECF0-8211-4311-BEE3-3E256C6F8FD1}" presName="singleCenter" presStyleLbl="node1" presStyleIdx="0" presStyleCnt="4" custScaleX="125456" custScaleY="118649" custLinFactNeighborX="1591" custLinFactNeighborY="-25597">
        <dgm:presLayoutVars>
          <dgm:chMax val="7"/>
          <dgm:chPref val="7"/>
        </dgm:presLayoutVars>
      </dgm:prSet>
      <dgm:spPr>
        <a:prstGeom prst="ellipse">
          <a:avLst/>
        </a:prstGeom>
      </dgm:spPr>
    </dgm:pt>
    <dgm:pt modelId="{C0523F85-94F8-4AB4-8824-24548038815F}" type="pres">
      <dgm:prSet presAssocID="{5D179500-6BB7-4A96-92B9-71E3B25CE58A}" presName="Name56" presStyleLbl="parChTrans1D2" presStyleIdx="0" presStyleCnt="3"/>
      <dgm:spPr/>
    </dgm:pt>
    <dgm:pt modelId="{52500C05-1EA3-4156-AB78-5CBBDCE53438}" type="pres">
      <dgm:prSet presAssocID="{27EB71DF-D602-430A-9656-BE951B1BA4CE}" presName="text0" presStyleLbl="node1" presStyleIdx="1" presStyleCnt="4" custScaleX="284624" custRadScaleRad="19476" custRadScaleInc="297958">
        <dgm:presLayoutVars>
          <dgm:bulletEnabled val="1"/>
        </dgm:presLayoutVars>
      </dgm:prSet>
      <dgm:spPr/>
    </dgm:pt>
    <dgm:pt modelId="{6F1A9E34-7EF8-48D2-AA35-F7B1722A2AD6}" type="pres">
      <dgm:prSet presAssocID="{36D1E5A6-8B6A-4F5D-A017-E18DA2CB4867}" presName="Name56" presStyleLbl="parChTrans1D2" presStyleIdx="1" presStyleCnt="3"/>
      <dgm:spPr/>
    </dgm:pt>
    <dgm:pt modelId="{E8AAB9EA-6454-424D-8A48-C416A473A357}" type="pres">
      <dgm:prSet presAssocID="{79D48667-263D-417A-A5B1-92851C42827E}" presName="text0" presStyleLbl="node1" presStyleIdx="2" presStyleCnt="4" custScaleX="310544" custScaleY="83463" custRadScaleRad="147047" custRadScaleInc="-130906">
        <dgm:presLayoutVars>
          <dgm:bulletEnabled val="1"/>
        </dgm:presLayoutVars>
      </dgm:prSet>
      <dgm:spPr/>
    </dgm:pt>
    <dgm:pt modelId="{76F5248C-3192-46BB-B483-F2FFE49A26E8}" type="pres">
      <dgm:prSet presAssocID="{E7D59E62-B0C1-4360-8A55-2FCC48719F72}" presName="Name56" presStyleLbl="parChTrans1D2" presStyleIdx="2" presStyleCnt="3"/>
      <dgm:spPr/>
    </dgm:pt>
    <dgm:pt modelId="{FC7C6652-6FE0-483C-A15C-40C093C31CB8}" type="pres">
      <dgm:prSet presAssocID="{FB0FABB4-B5DF-40B2-885D-79B871B49E43}" presName="text0" presStyleLbl="node1" presStyleIdx="3" presStyleCnt="4" custScaleX="281363" custRadScaleRad="154528" custRadScaleInc="123862">
        <dgm:presLayoutVars>
          <dgm:bulletEnabled val="1"/>
        </dgm:presLayoutVars>
      </dgm:prSet>
      <dgm:spPr/>
    </dgm:pt>
  </dgm:ptLst>
  <dgm:cxnLst>
    <dgm:cxn modelId="{01497C3F-AD9E-48F2-9FF9-154515FBDD8C}" type="presOf" srcId="{27EB71DF-D602-430A-9656-BE951B1BA4CE}" destId="{52500C05-1EA3-4156-AB78-5CBBDCE53438}" srcOrd="0" destOrd="0" presId="urn:microsoft.com/office/officeart/2008/layout/RadialCluster"/>
    <dgm:cxn modelId="{9B765E60-D5EA-4D02-863F-AF7ECE2671D5}" srcId="{EEB6ECF0-8211-4311-BEE3-3E256C6F8FD1}" destId="{FB0FABB4-B5DF-40B2-885D-79B871B49E43}" srcOrd="2" destOrd="0" parTransId="{E7D59E62-B0C1-4360-8A55-2FCC48719F72}" sibTransId="{E00603C6-3C92-4ED3-B8AC-A41E6B3F473F}"/>
    <dgm:cxn modelId="{27E4F96D-C1D6-4C4F-94D3-6AA54BC6638B}" type="presOf" srcId="{7B06B17E-6620-45D2-A5CA-EDCF9C00ED6D}" destId="{727C6353-C547-4AF1-BEC6-59E6D8D60E2B}" srcOrd="0" destOrd="0" presId="urn:microsoft.com/office/officeart/2008/layout/RadialCluster"/>
    <dgm:cxn modelId="{674B6886-78B6-4EC6-B4EA-160AC1526B03}" type="presOf" srcId="{79D48667-263D-417A-A5B1-92851C42827E}" destId="{E8AAB9EA-6454-424D-8A48-C416A473A357}" srcOrd="0" destOrd="0" presId="urn:microsoft.com/office/officeart/2008/layout/RadialCluster"/>
    <dgm:cxn modelId="{D75C7D98-BEA6-42E0-9868-20EA8C87BEF4}" srcId="{7B06B17E-6620-45D2-A5CA-EDCF9C00ED6D}" destId="{EEB6ECF0-8211-4311-BEE3-3E256C6F8FD1}" srcOrd="0" destOrd="0" parTransId="{1DF696BB-DCF8-4321-9FC0-8E37F64AFB03}" sibTransId="{E81EBAF0-B3DC-4E9C-A0B5-3A84718B40D0}"/>
    <dgm:cxn modelId="{B77C4799-A0FD-49B1-8AB4-B3E726642314}" type="presOf" srcId="{5D179500-6BB7-4A96-92B9-71E3B25CE58A}" destId="{C0523F85-94F8-4AB4-8824-24548038815F}" srcOrd="0" destOrd="0" presId="urn:microsoft.com/office/officeart/2008/layout/RadialCluster"/>
    <dgm:cxn modelId="{3FE3FAAD-F0B9-4EB4-9A1E-679D9555AD6B}" type="presOf" srcId="{E7D59E62-B0C1-4360-8A55-2FCC48719F72}" destId="{76F5248C-3192-46BB-B483-F2FFE49A26E8}" srcOrd="0" destOrd="0" presId="urn:microsoft.com/office/officeart/2008/layout/RadialCluster"/>
    <dgm:cxn modelId="{E51D07C1-AF26-486B-AF7B-233A6D304C48}" type="presOf" srcId="{EEB6ECF0-8211-4311-BEE3-3E256C6F8FD1}" destId="{2B7A5EDA-6BAB-4730-B3EF-2AF3C894916A}" srcOrd="0" destOrd="0" presId="urn:microsoft.com/office/officeart/2008/layout/RadialCluster"/>
    <dgm:cxn modelId="{F634D4CA-9EFF-439E-A465-E05097D4F9FF}" type="presOf" srcId="{FB0FABB4-B5DF-40B2-885D-79B871B49E43}" destId="{FC7C6652-6FE0-483C-A15C-40C093C31CB8}" srcOrd="0" destOrd="0" presId="urn:microsoft.com/office/officeart/2008/layout/RadialCluster"/>
    <dgm:cxn modelId="{7E2818CF-A02C-439B-9F1F-8E46D2C08BE3}" type="presOf" srcId="{36D1E5A6-8B6A-4F5D-A017-E18DA2CB4867}" destId="{6F1A9E34-7EF8-48D2-AA35-F7B1722A2AD6}" srcOrd="0" destOrd="0" presId="urn:microsoft.com/office/officeart/2008/layout/RadialCluster"/>
    <dgm:cxn modelId="{A145EBD2-2008-400D-B052-EF35A1D3A502}" srcId="{7B06B17E-6620-45D2-A5CA-EDCF9C00ED6D}" destId="{ACD06DA7-F97E-4B1E-B42D-F312B5D58F38}" srcOrd="1" destOrd="0" parTransId="{6D488477-4366-4FEE-ABD0-49E070C80406}" sibTransId="{3398E42A-ED12-436D-92B4-1F7702D172D0}"/>
    <dgm:cxn modelId="{EC8D5CDA-B827-4879-929C-D992E66B8062}" srcId="{EEB6ECF0-8211-4311-BEE3-3E256C6F8FD1}" destId="{79D48667-263D-417A-A5B1-92851C42827E}" srcOrd="1" destOrd="0" parTransId="{36D1E5A6-8B6A-4F5D-A017-E18DA2CB4867}" sibTransId="{12FE2447-1FB0-46A5-B392-ACF62CFC1FD2}"/>
    <dgm:cxn modelId="{A129F6F1-81E7-4D97-8D18-8FDF963EEB49}" srcId="{EEB6ECF0-8211-4311-BEE3-3E256C6F8FD1}" destId="{27EB71DF-D602-430A-9656-BE951B1BA4CE}" srcOrd="0" destOrd="0" parTransId="{5D179500-6BB7-4A96-92B9-71E3B25CE58A}" sibTransId="{95A05086-AECE-47C3-9E4D-277BA259DD6C}"/>
    <dgm:cxn modelId="{53BC7C02-1E1C-4223-987D-2BDE4A9FCFA9}" type="presParOf" srcId="{727C6353-C547-4AF1-BEC6-59E6D8D60E2B}" destId="{6BA4C5DC-5CEB-43D3-BEB5-A9C17569DD28}" srcOrd="0" destOrd="0" presId="urn:microsoft.com/office/officeart/2008/layout/RadialCluster"/>
    <dgm:cxn modelId="{1BF5069C-4AE3-4437-9283-EEE3DAC2AE20}" type="presParOf" srcId="{6BA4C5DC-5CEB-43D3-BEB5-A9C17569DD28}" destId="{2B7A5EDA-6BAB-4730-B3EF-2AF3C894916A}" srcOrd="0" destOrd="0" presId="urn:microsoft.com/office/officeart/2008/layout/RadialCluster"/>
    <dgm:cxn modelId="{AA3D8E19-D632-470F-8D24-E7BE8C2DC219}" type="presParOf" srcId="{6BA4C5DC-5CEB-43D3-BEB5-A9C17569DD28}" destId="{C0523F85-94F8-4AB4-8824-24548038815F}" srcOrd="1" destOrd="0" presId="urn:microsoft.com/office/officeart/2008/layout/RadialCluster"/>
    <dgm:cxn modelId="{C376901E-296A-4217-B08C-06E0E38CE365}" type="presParOf" srcId="{6BA4C5DC-5CEB-43D3-BEB5-A9C17569DD28}" destId="{52500C05-1EA3-4156-AB78-5CBBDCE53438}" srcOrd="2" destOrd="0" presId="urn:microsoft.com/office/officeart/2008/layout/RadialCluster"/>
    <dgm:cxn modelId="{BF93D163-31CC-4F7A-8E17-2316ACF27183}" type="presParOf" srcId="{6BA4C5DC-5CEB-43D3-BEB5-A9C17569DD28}" destId="{6F1A9E34-7EF8-48D2-AA35-F7B1722A2AD6}" srcOrd="3" destOrd="0" presId="urn:microsoft.com/office/officeart/2008/layout/RadialCluster"/>
    <dgm:cxn modelId="{8C192DD1-C1BA-4699-BD9E-50EC878A7B06}" type="presParOf" srcId="{6BA4C5DC-5CEB-43D3-BEB5-A9C17569DD28}" destId="{E8AAB9EA-6454-424D-8A48-C416A473A357}" srcOrd="4" destOrd="0" presId="urn:microsoft.com/office/officeart/2008/layout/RadialCluster"/>
    <dgm:cxn modelId="{1699046B-F0D0-4B5A-8018-8560A57B1A6A}" type="presParOf" srcId="{6BA4C5DC-5CEB-43D3-BEB5-A9C17569DD28}" destId="{76F5248C-3192-46BB-B483-F2FFE49A26E8}" srcOrd="5" destOrd="0" presId="urn:microsoft.com/office/officeart/2008/layout/RadialCluster"/>
    <dgm:cxn modelId="{C073351A-6E41-46B5-B4AF-D4FD374B4BF5}" type="presParOf" srcId="{6BA4C5DC-5CEB-43D3-BEB5-A9C17569DD28}" destId="{FC7C6652-6FE0-483C-A15C-40C093C31CB8}" srcOrd="6" destOrd="0" presId="urn:microsoft.com/office/officeart/2008/layout/RadialCluster"/>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7A6B38-23EB-4F44-900C-49CBE0B3FB5F}">
      <dsp:nvSpPr>
        <dsp:cNvPr id="0" name=""/>
        <dsp:cNvSpPr/>
      </dsp:nvSpPr>
      <dsp:spPr>
        <a:xfrm>
          <a:off x="500992" y="0"/>
          <a:ext cx="4064000" cy="4064000"/>
        </a:xfrm>
        <a:prstGeom prst="ellipse">
          <a:avLst/>
        </a:prstGeom>
        <a:solidFill>
          <a:schemeClr val="accent1">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ru-RU" sz="1200" b="1" kern="1200" dirty="0">
              <a:solidFill>
                <a:schemeClr val="tx1"/>
              </a:solidFill>
              <a:latin typeface="Arial Narrow" panose="020B0606020202030204" pitchFamily="34" charset="0"/>
            </a:rPr>
            <a:t>ЦИФРОВЫЕ КОМПЕТЕНЦИИ</a:t>
          </a:r>
        </a:p>
      </dsp:txBody>
      <dsp:txXfrm>
        <a:off x="1822808" y="203199"/>
        <a:ext cx="1420368" cy="609600"/>
      </dsp:txXfrm>
    </dsp:sp>
    <dsp:sp modelId="{0FE639B2-E8A1-47EE-B9CA-8D13FB134253}">
      <dsp:nvSpPr>
        <dsp:cNvPr id="0" name=""/>
        <dsp:cNvSpPr/>
      </dsp:nvSpPr>
      <dsp:spPr>
        <a:xfrm>
          <a:off x="1008992" y="1015999"/>
          <a:ext cx="3048000" cy="3048000"/>
        </a:xfrm>
        <a:prstGeom prst="ellipse">
          <a:avLst/>
        </a:prstGeom>
        <a:solidFill>
          <a:schemeClr val="accent1">
            <a:shade val="80000"/>
            <a:hueOff val="135632"/>
            <a:satOff val="2588"/>
            <a:lumOff val="114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ru-RU" sz="1200" b="1" kern="1200" dirty="0">
              <a:solidFill>
                <a:schemeClr val="tx1"/>
              </a:solidFill>
              <a:latin typeface="Arial Narrow" panose="020B0606020202030204" pitchFamily="34" charset="0"/>
            </a:rPr>
            <a:t>ИННОВАЦИОННЫЕ КОМПЕТЕНЦИИ</a:t>
          </a:r>
        </a:p>
      </dsp:txBody>
      <dsp:txXfrm>
        <a:off x="1822808" y="1206499"/>
        <a:ext cx="1420368" cy="571500"/>
      </dsp:txXfrm>
    </dsp:sp>
    <dsp:sp modelId="{CF15659D-1F88-4613-A0B7-16C4CA79BE9B}">
      <dsp:nvSpPr>
        <dsp:cNvPr id="0" name=""/>
        <dsp:cNvSpPr/>
      </dsp:nvSpPr>
      <dsp:spPr>
        <a:xfrm>
          <a:off x="1516992" y="2032000"/>
          <a:ext cx="2032000" cy="2032000"/>
        </a:xfrm>
        <a:prstGeom prst="ellipse">
          <a:avLst/>
        </a:prstGeom>
        <a:solidFill>
          <a:schemeClr val="accent1">
            <a:shade val="80000"/>
            <a:hueOff val="271263"/>
            <a:satOff val="5175"/>
            <a:lumOff val="2285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ru-RU" sz="1200" b="1" kern="1200" dirty="0">
              <a:solidFill>
                <a:schemeClr val="tx1"/>
              </a:solidFill>
              <a:latin typeface="Arial Narrow" panose="020B0606020202030204" pitchFamily="34" charset="0"/>
            </a:rPr>
            <a:t>СИСТЕМНЫЕ КОМПЕТЕНЦИИ</a:t>
          </a:r>
        </a:p>
      </dsp:txBody>
      <dsp:txXfrm>
        <a:off x="1814572" y="2540000"/>
        <a:ext cx="1436840" cy="1016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7A5EDA-6BAB-4730-B3EF-2AF3C894916A}">
      <dsp:nvSpPr>
        <dsp:cNvPr id="0" name=""/>
        <dsp:cNvSpPr/>
      </dsp:nvSpPr>
      <dsp:spPr>
        <a:xfrm>
          <a:off x="2058246" y="716438"/>
          <a:ext cx="1339592" cy="1266908"/>
        </a:xfrm>
        <a:prstGeom prst="ellipse">
          <a:avLst/>
        </a:prstGeom>
        <a:gradFill rotWithShape="1">
          <a:gsLst>
            <a:gs pos="0">
              <a:schemeClr val="accent1">
                <a:lumMod val="110000"/>
                <a:satMod val="105000"/>
                <a:tint val="67000"/>
              </a:schemeClr>
            </a:gs>
            <a:gs pos="50000">
              <a:schemeClr val="accent1">
                <a:lumMod val="105000"/>
                <a:satMod val="103000"/>
                <a:tint val="73000"/>
              </a:schemeClr>
            </a:gs>
            <a:gs pos="100000">
              <a:schemeClr val="accent1">
                <a:lumMod val="105000"/>
                <a:satMod val="109000"/>
                <a:tint val="81000"/>
              </a:schemeClr>
            </a:gs>
          </a:gsLst>
          <a:lin ang="5400000" scaled="0"/>
        </a:gradFill>
        <a:ln w="6350" cap="flat" cmpd="sng" algn="ctr">
          <a:noFill/>
          <a:prstDash val="solid"/>
          <a:miter lim="800000"/>
        </a:ln>
        <a:effectLst/>
        <a:scene3d>
          <a:camera prst="orthographicFront">
            <a:rot lat="0" lon="0" rev="0"/>
          </a:camera>
          <a:lightRig rig="glow" dir="t">
            <a:rot lat="0" lon="0" rev="14100000"/>
          </a:lightRig>
        </a:scene3d>
        <a:sp3d prstMaterial="softEdge">
          <a:bevelT w="127000" prst="artDeco"/>
        </a:sp3d>
      </dsp:spPr>
      <dsp:style>
        <a:lnRef idx="1">
          <a:schemeClr val="accent1"/>
        </a:lnRef>
        <a:fillRef idx="2">
          <a:schemeClr val="accent1"/>
        </a:fillRef>
        <a:effectRef idx="1">
          <a:schemeClr val="accent1"/>
        </a:effectRef>
        <a:fontRef idx="minor">
          <a:schemeClr val="dk1"/>
        </a:fontRef>
      </dsp:style>
      <dsp:txBody>
        <a:bodyPr spcFirstLastPara="0" vert="horz" wrap="square" lIns="55880" tIns="55880" rIns="55880" bIns="55880" numCol="1" spcCol="1270" anchor="ctr" anchorCtr="0">
          <a:noAutofit/>
        </a:bodyPr>
        <a:lstStyle/>
        <a:p>
          <a:pPr marL="0" lvl="0" indent="0" algn="ctr" defTabSz="977900">
            <a:lnSpc>
              <a:spcPct val="90000"/>
            </a:lnSpc>
            <a:spcBef>
              <a:spcPct val="0"/>
            </a:spcBef>
            <a:spcAft>
              <a:spcPct val="35000"/>
            </a:spcAft>
            <a:buNone/>
          </a:pPr>
          <a:r>
            <a:rPr lang="ru-RU" sz="2200" kern="1200" dirty="0">
              <a:latin typeface="Arial Narrow" panose="020B0606020202030204" pitchFamily="34" charset="0"/>
            </a:rPr>
            <a:t>Модель УКЦП</a:t>
          </a:r>
        </a:p>
      </dsp:txBody>
      <dsp:txXfrm>
        <a:off x="2254425" y="901972"/>
        <a:ext cx="947234" cy="895840"/>
      </dsp:txXfrm>
    </dsp:sp>
    <dsp:sp modelId="{C0523F85-94F8-4AB4-8824-24548038815F}">
      <dsp:nvSpPr>
        <dsp:cNvPr id="0" name=""/>
        <dsp:cNvSpPr/>
      </dsp:nvSpPr>
      <dsp:spPr>
        <a:xfrm rot="5534471">
          <a:off x="2615808" y="2067436"/>
          <a:ext cx="168305" cy="0"/>
        </a:xfrm>
        <a:custGeom>
          <a:avLst/>
          <a:gdLst/>
          <a:ahLst/>
          <a:cxnLst/>
          <a:rect l="0" t="0" r="0" b="0"/>
          <a:pathLst>
            <a:path>
              <a:moveTo>
                <a:pt x="0" y="0"/>
              </a:moveTo>
              <a:lnTo>
                <a:pt x="168305"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2500C05-1EA3-4156-AB78-5CBBDCE53438}">
      <dsp:nvSpPr>
        <dsp:cNvPr id="0" name=""/>
        <dsp:cNvSpPr/>
      </dsp:nvSpPr>
      <dsp:spPr>
        <a:xfrm>
          <a:off x="1664554" y="2151524"/>
          <a:ext cx="2036233" cy="715411"/>
        </a:xfrm>
        <a:prstGeom prst="roundRect">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50800" tIns="50800" rIns="50800" bIns="50800" numCol="1" spcCol="1270" anchor="ctr" anchorCtr="0">
          <a:noAutofit/>
        </a:bodyPr>
        <a:lstStyle/>
        <a:p>
          <a:pPr marL="0" lvl="0" indent="0" algn="ctr" defTabSz="889000">
            <a:lnSpc>
              <a:spcPct val="90000"/>
            </a:lnSpc>
            <a:spcBef>
              <a:spcPct val="0"/>
            </a:spcBef>
            <a:spcAft>
              <a:spcPct val="35000"/>
            </a:spcAft>
            <a:buNone/>
          </a:pPr>
          <a:r>
            <a:rPr lang="ru-RU" sz="2000" b="1" kern="1200" dirty="0">
              <a:solidFill>
                <a:schemeClr val="accent5">
                  <a:lumMod val="75000"/>
                </a:schemeClr>
              </a:solidFill>
              <a:latin typeface="Arial Narrow" panose="020B0606020202030204" pitchFamily="34" charset="0"/>
            </a:rPr>
            <a:t>СИСТЕМНЫЕ компетенции</a:t>
          </a:r>
        </a:p>
      </dsp:txBody>
      <dsp:txXfrm>
        <a:off x="1699477" y="2186447"/>
        <a:ext cx="1966387" cy="645565"/>
      </dsp:txXfrm>
    </dsp:sp>
    <dsp:sp modelId="{6F1A9E34-7EF8-48D2-AA35-F7B1722A2AD6}">
      <dsp:nvSpPr>
        <dsp:cNvPr id="0" name=""/>
        <dsp:cNvSpPr/>
      </dsp:nvSpPr>
      <dsp:spPr>
        <a:xfrm rot="19675604">
          <a:off x="3361928" y="805232"/>
          <a:ext cx="470556" cy="0"/>
        </a:xfrm>
        <a:custGeom>
          <a:avLst/>
          <a:gdLst/>
          <a:ahLst/>
          <a:cxnLst/>
          <a:rect l="0" t="0" r="0" b="0"/>
          <a:pathLst>
            <a:path>
              <a:moveTo>
                <a:pt x="0" y="0"/>
              </a:moveTo>
              <a:lnTo>
                <a:pt x="470556"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8AAB9EA-6454-424D-8A48-C416A473A357}">
      <dsp:nvSpPr>
        <dsp:cNvPr id="0" name=""/>
        <dsp:cNvSpPr/>
      </dsp:nvSpPr>
      <dsp:spPr>
        <a:xfrm>
          <a:off x="3162166" y="83194"/>
          <a:ext cx="2221668" cy="597104"/>
        </a:xfrm>
        <a:prstGeom prst="roundRect">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3180" tIns="43180" rIns="43180" bIns="43180" numCol="1" spcCol="1270" anchor="ctr" anchorCtr="0">
          <a:noAutofit/>
        </a:bodyPr>
        <a:lstStyle/>
        <a:p>
          <a:pPr marL="0" lvl="0" indent="0" algn="ctr" defTabSz="755650">
            <a:lnSpc>
              <a:spcPct val="90000"/>
            </a:lnSpc>
            <a:spcBef>
              <a:spcPct val="0"/>
            </a:spcBef>
            <a:spcAft>
              <a:spcPct val="35000"/>
            </a:spcAft>
            <a:buNone/>
          </a:pPr>
          <a:r>
            <a:rPr lang="ru-RU" sz="1700" b="1" kern="1200" dirty="0">
              <a:solidFill>
                <a:schemeClr val="accent5">
                  <a:lumMod val="75000"/>
                </a:schemeClr>
              </a:solidFill>
              <a:latin typeface="Arial Narrow" panose="020B0606020202030204" pitchFamily="34" charset="0"/>
            </a:rPr>
            <a:t>ЦИФРОВЫЕ компетенции</a:t>
          </a:r>
        </a:p>
      </dsp:txBody>
      <dsp:txXfrm>
        <a:off x="3191314" y="112342"/>
        <a:ext cx="2163372" cy="538808"/>
      </dsp:txXfrm>
    </dsp:sp>
    <dsp:sp modelId="{76F5248C-3192-46BB-B483-F2FFE49A26E8}">
      <dsp:nvSpPr>
        <dsp:cNvPr id="0" name=""/>
        <dsp:cNvSpPr/>
      </dsp:nvSpPr>
      <dsp:spPr>
        <a:xfrm rot="12504629">
          <a:off x="1640989" y="881954"/>
          <a:ext cx="443993" cy="0"/>
        </a:xfrm>
        <a:custGeom>
          <a:avLst/>
          <a:gdLst/>
          <a:ahLst/>
          <a:cxnLst/>
          <a:rect l="0" t="0" r="0" b="0"/>
          <a:pathLst>
            <a:path>
              <a:moveTo>
                <a:pt x="0" y="0"/>
              </a:moveTo>
              <a:lnTo>
                <a:pt x="443993"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C7C6652-6FE0-483C-A15C-40C093C31CB8}">
      <dsp:nvSpPr>
        <dsp:cNvPr id="0" name=""/>
        <dsp:cNvSpPr/>
      </dsp:nvSpPr>
      <dsp:spPr>
        <a:xfrm>
          <a:off x="0" y="60919"/>
          <a:ext cx="2012904" cy="715411"/>
        </a:xfrm>
        <a:prstGeom prst="roundRect">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800100">
            <a:lnSpc>
              <a:spcPct val="90000"/>
            </a:lnSpc>
            <a:spcBef>
              <a:spcPct val="0"/>
            </a:spcBef>
            <a:spcAft>
              <a:spcPct val="35000"/>
            </a:spcAft>
            <a:buNone/>
          </a:pPr>
          <a:r>
            <a:rPr lang="ru-RU" sz="1800" b="1" kern="1200" dirty="0">
              <a:solidFill>
                <a:schemeClr val="accent5">
                  <a:lumMod val="75000"/>
                </a:schemeClr>
              </a:solidFill>
              <a:latin typeface="Arial Narrow" panose="020B0606020202030204" pitchFamily="34" charset="0"/>
            </a:rPr>
            <a:t>ИННОВАЦИОННЫЕ компетенции</a:t>
          </a:r>
        </a:p>
      </dsp:txBody>
      <dsp:txXfrm>
        <a:off x="34923" y="95842"/>
        <a:ext cx="1943058" cy="645565"/>
      </dsp:txXfrm>
    </dsp:sp>
  </dsp:spTree>
</dsp:drawing>
</file>

<file path=ppt/diagrams/layout1.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layout2.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sz="quarter" idx="1"/>
          </p:nvPr>
        </p:nvSpPr>
        <p:spPr>
          <a:xfrm>
            <a:off x="3815373" y="0"/>
            <a:ext cx="2918831" cy="493316"/>
          </a:xfrm>
          <a:prstGeom prst="rect">
            <a:avLst/>
          </a:prstGeom>
        </p:spPr>
        <p:txBody>
          <a:bodyPr vert="horz" lIns="91440" tIns="45720" rIns="91440" bIns="45720" rtlCol="0"/>
          <a:lstStyle>
            <a:lvl1pPr algn="r">
              <a:defRPr sz="1200"/>
            </a:lvl1pPr>
          </a:lstStyle>
          <a:p>
            <a:fld id="{2641F50B-B5C7-4242-AAF4-A510FA65F594}" type="datetimeFigureOut">
              <a:rPr lang="ru-RU" smtClean="0"/>
              <a:pPr/>
              <a:t>12.02.2021</a:t>
            </a:fld>
            <a:endParaRPr lang="ru-RU"/>
          </a:p>
        </p:txBody>
      </p:sp>
      <p:sp>
        <p:nvSpPr>
          <p:cNvPr id="4" name="Нижний колонтитул 3"/>
          <p:cNvSpPr>
            <a:spLocks noGrp="1"/>
          </p:cNvSpPr>
          <p:nvPr>
            <p:ph type="ftr" sz="quarter" idx="2"/>
          </p:nvPr>
        </p:nvSpPr>
        <p:spPr>
          <a:xfrm>
            <a:off x="0" y="9371285"/>
            <a:ext cx="2918831" cy="493316"/>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p:cNvSpPr>
            <a:spLocks noGrp="1"/>
          </p:cNvSpPr>
          <p:nvPr>
            <p:ph type="sldNum" sz="quarter" idx="3"/>
          </p:nvPr>
        </p:nvSpPr>
        <p:spPr>
          <a:xfrm>
            <a:off x="3815373" y="9371285"/>
            <a:ext cx="2918831" cy="493316"/>
          </a:xfrm>
          <a:prstGeom prst="rect">
            <a:avLst/>
          </a:prstGeom>
        </p:spPr>
        <p:txBody>
          <a:bodyPr vert="horz" lIns="91440" tIns="45720" rIns="91440" bIns="45720" rtlCol="0" anchor="b"/>
          <a:lstStyle>
            <a:lvl1pPr algn="r">
              <a:defRPr sz="1200"/>
            </a:lvl1pPr>
          </a:lstStyle>
          <a:p>
            <a:fld id="{5A35F198-0982-4369-89A9-4E4137678127}" type="slidenum">
              <a:rPr lang="ru-RU" smtClean="0"/>
              <a:pPr/>
              <a:t>‹#›</a:t>
            </a:fld>
            <a:endParaRPr lang="ru-RU"/>
          </a:p>
        </p:txBody>
      </p:sp>
    </p:spTree>
    <p:extLst>
      <p:ext uri="{BB962C8B-B14F-4D97-AF65-F5344CB8AC3E}">
        <p14:creationId xmlns:p14="http://schemas.microsoft.com/office/powerpoint/2010/main" val="363821056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5AE7F195-BA46-43D2-8EFB-C792CAF4E3F7}" type="datetimeFigureOut">
              <a:rPr lang="ru-RU" smtClean="0"/>
              <a:pPr/>
              <a:t>12.02.2021</a:t>
            </a:fld>
            <a:endParaRPr lang="ru-RU"/>
          </a:p>
        </p:txBody>
      </p:sp>
      <p:sp>
        <p:nvSpPr>
          <p:cNvPr id="4" name="Образ слайда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AEA208DF-0F80-4E96-98DE-37A2390E7E69}" type="slidenum">
              <a:rPr lang="ru-RU" smtClean="0"/>
              <a:pPr/>
              <a:t>‹#›</a:t>
            </a:fld>
            <a:endParaRPr lang="ru-RU"/>
          </a:p>
        </p:txBody>
      </p:sp>
    </p:spTree>
    <p:extLst>
      <p:ext uri="{BB962C8B-B14F-4D97-AF65-F5344CB8AC3E}">
        <p14:creationId xmlns:p14="http://schemas.microsoft.com/office/powerpoint/2010/main" val="3508599395"/>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ru-RU"/>
              <a:t>Образец заголовка</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7B6B666-9CB3-428E-A9DF-602B82E2AA20}" type="slidenum">
              <a:rPr lang="ru-RU" smtClean="0"/>
              <a:pPr/>
              <a:t>‹#›</a:t>
            </a:fld>
            <a:endParaRPr lang="ru-RU"/>
          </a:p>
        </p:txBody>
      </p:sp>
    </p:spTree>
    <p:extLst>
      <p:ext uri="{BB962C8B-B14F-4D97-AF65-F5344CB8AC3E}">
        <p14:creationId xmlns:p14="http://schemas.microsoft.com/office/powerpoint/2010/main" val="35108623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17B6B666-9CB3-428E-A9DF-602B82E2AA20}" type="slidenum">
              <a:rPr lang="ru-RU" smtClean="0"/>
              <a:pPr/>
              <a:t>‹#›</a:t>
            </a:fld>
            <a:endParaRPr lang="ru-RU"/>
          </a:p>
        </p:txBody>
      </p:sp>
    </p:spTree>
    <p:extLst>
      <p:ext uri="{BB962C8B-B14F-4D97-AF65-F5344CB8AC3E}">
        <p14:creationId xmlns:p14="http://schemas.microsoft.com/office/powerpoint/2010/main" val="4274964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17B6B666-9CB3-428E-A9DF-602B82E2AA20}" type="slidenum">
              <a:rPr lang="ru-RU" smtClean="0"/>
              <a:pPr/>
              <a:t>‹#›</a:t>
            </a:fld>
            <a:endParaRPr lang="ru-RU"/>
          </a:p>
        </p:txBody>
      </p:sp>
    </p:spTree>
    <p:extLst>
      <p:ext uri="{BB962C8B-B14F-4D97-AF65-F5344CB8AC3E}">
        <p14:creationId xmlns:p14="http://schemas.microsoft.com/office/powerpoint/2010/main" val="12343999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ru-RU"/>
              <a:t>Образец заголовка</a:t>
            </a:r>
            <a:endParaRPr lang="en-US" dirty="0"/>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a:t>Образец текста</a:t>
            </a:r>
          </a:p>
        </p:txBody>
      </p:sp>
      <p:sp>
        <p:nvSpPr>
          <p:cNvPr id="5" name="Date Placeholder 4"/>
          <p:cNvSpPr>
            <a:spLocks noGrp="1"/>
          </p:cNvSpPr>
          <p:nvPr>
            <p:ph type="dt" sz="half" idx="10"/>
          </p:nvPr>
        </p:nvSpPr>
        <p:spPr/>
        <p:txBody>
          <a:bodyPr/>
          <a:lstStyle/>
          <a:p>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7B6B666-9CB3-428E-A9DF-602B82E2AA20}" type="slidenum">
              <a:rPr lang="ru-RU" smtClean="0"/>
              <a:pPr/>
              <a:t>‹#›</a:t>
            </a:fld>
            <a:endParaRPr lang="ru-RU"/>
          </a:p>
        </p:txBody>
      </p:sp>
    </p:spTree>
    <p:extLst>
      <p:ext uri="{BB962C8B-B14F-4D97-AF65-F5344CB8AC3E}">
        <p14:creationId xmlns:p14="http://schemas.microsoft.com/office/powerpoint/2010/main" val="19601168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ru-RU"/>
              <a:t>Вставка рисунка</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a:t>Образец текста</a:t>
            </a:r>
          </a:p>
        </p:txBody>
      </p:sp>
      <p:sp>
        <p:nvSpPr>
          <p:cNvPr id="5" name="Date Placeholder 4"/>
          <p:cNvSpPr>
            <a:spLocks noGrp="1"/>
          </p:cNvSpPr>
          <p:nvPr>
            <p:ph type="dt" sz="half" idx="10"/>
          </p:nvPr>
        </p:nvSpPr>
        <p:spPr/>
        <p:txBody>
          <a:bodyPr/>
          <a:lstStyle/>
          <a:p>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7B6B666-9CB3-428E-A9DF-602B82E2AA20}" type="slidenum">
              <a:rPr lang="ru-RU" smtClean="0"/>
              <a:pPr/>
              <a:t>‹#›</a:t>
            </a:fld>
            <a:endParaRPr lang="ru-RU"/>
          </a:p>
        </p:txBody>
      </p:sp>
    </p:spTree>
    <p:extLst>
      <p:ext uri="{BB962C8B-B14F-4D97-AF65-F5344CB8AC3E}">
        <p14:creationId xmlns:p14="http://schemas.microsoft.com/office/powerpoint/2010/main" val="2506328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7B6B666-9CB3-428E-A9DF-602B82E2AA20}" type="slidenum">
              <a:rPr lang="ru-RU" smtClean="0"/>
              <a:pPr/>
              <a:t>‹#›</a:t>
            </a:fld>
            <a:endParaRPr lang="ru-RU"/>
          </a:p>
        </p:txBody>
      </p:sp>
    </p:spTree>
    <p:extLst>
      <p:ext uri="{BB962C8B-B14F-4D97-AF65-F5344CB8AC3E}">
        <p14:creationId xmlns:p14="http://schemas.microsoft.com/office/powerpoint/2010/main" val="25345837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7B6B666-9CB3-428E-A9DF-602B82E2AA20}" type="slidenum">
              <a:rPr lang="ru-RU" smtClean="0"/>
              <a:pPr/>
              <a:t>‹#›</a:t>
            </a:fld>
            <a:endParaRPr lang="ru-RU"/>
          </a:p>
        </p:txBody>
      </p:sp>
    </p:spTree>
    <p:extLst>
      <p:ext uri="{BB962C8B-B14F-4D97-AF65-F5344CB8AC3E}">
        <p14:creationId xmlns:p14="http://schemas.microsoft.com/office/powerpoint/2010/main" val="18417281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ru-RU"/>
              <a:t>Образец заголовка</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endParaRPr lang="ru-RU">
              <a:solidFill>
                <a:prstClr val="black">
                  <a:tint val="75000"/>
                </a:prstClr>
              </a:solidFill>
            </a:endParaRPr>
          </a:p>
        </p:txBody>
      </p:sp>
      <p:sp>
        <p:nvSpPr>
          <p:cNvPr id="5" name="Footer Placeholder 4"/>
          <p:cNvSpPr>
            <a:spLocks noGrp="1"/>
          </p:cNvSpPr>
          <p:nvPr>
            <p:ph type="ftr" sz="quarter" idx="11"/>
          </p:nvPr>
        </p:nvSpPr>
        <p:spPr/>
        <p:txBody>
          <a:bodyPr/>
          <a:lstStyle/>
          <a:p>
            <a:endParaRPr lang="ru-RU">
              <a:solidFill>
                <a:prstClr val="black">
                  <a:tint val="75000"/>
                </a:prstClr>
              </a:solidFill>
            </a:endParaRPr>
          </a:p>
        </p:txBody>
      </p:sp>
      <p:sp>
        <p:nvSpPr>
          <p:cNvPr id="6" name="Slide Number Placeholder 5"/>
          <p:cNvSpPr>
            <a:spLocks noGrp="1"/>
          </p:cNvSpPr>
          <p:nvPr>
            <p:ph type="sldNum" sz="quarter" idx="12"/>
          </p:nvPr>
        </p:nvSpPr>
        <p:spPr/>
        <p:txBody>
          <a:bodyPr/>
          <a:lstStyle/>
          <a:p>
            <a:fld id="{17B6B666-9CB3-428E-A9DF-602B82E2AA2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9748171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Пользовательский макет">
    <p:spTree>
      <p:nvGrpSpPr>
        <p:cNvPr id="1" name=""/>
        <p:cNvGrpSpPr/>
        <p:nvPr/>
      </p:nvGrpSpPr>
      <p:grpSpPr>
        <a:xfrm>
          <a:off x="0" y="0"/>
          <a:ext cx="0" cy="0"/>
          <a:chOff x="0" y="0"/>
          <a:chExt cx="0" cy="0"/>
        </a:xfrm>
      </p:grpSpPr>
      <p:sp>
        <p:nvSpPr>
          <p:cNvPr id="3" name="Прямоугольник 2"/>
          <p:cNvSpPr/>
          <p:nvPr userDrawn="1"/>
        </p:nvSpPr>
        <p:spPr>
          <a:xfrm>
            <a:off x="465931"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4" name="Прямоугольник 3"/>
          <p:cNvSpPr/>
          <p:nvPr userDrawn="1"/>
        </p:nvSpPr>
        <p:spPr>
          <a:xfrm>
            <a:off x="1510506"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5" name="Прямоугольник 4"/>
          <p:cNvSpPr/>
          <p:nvPr userDrawn="1"/>
        </p:nvSpPr>
        <p:spPr>
          <a:xfrm>
            <a:off x="2555081"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7" name="Прямоугольник 6"/>
          <p:cNvSpPr/>
          <p:nvPr userDrawn="1"/>
        </p:nvSpPr>
        <p:spPr>
          <a:xfrm>
            <a:off x="3599656"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8" name="Прямоугольник 7"/>
          <p:cNvSpPr/>
          <p:nvPr userDrawn="1"/>
        </p:nvSpPr>
        <p:spPr>
          <a:xfrm>
            <a:off x="4644231"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9" name="Прямоугольник 8"/>
          <p:cNvSpPr/>
          <p:nvPr userDrawn="1"/>
        </p:nvSpPr>
        <p:spPr>
          <a:xfrm>
            <a:off x="5688806"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10" name="Прямоугольник 9"/>
          <p:cNvSpPr/>
          <p:nvPr userDrawn="1"/>
        </p:nvSpPr>
        <p:spPr>
          <a:xfrm>
            <a:off x="6733381"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11" name="Прямоугольник 10"/>
          <p:cNvSpPr/>
          <p:nvPr userDrawn="1"/>
        </p:nvSpPr>
        <p:spPr>
          <a:xfrm>
            <a:off x="7777956"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Tree>
    <p:extLst>
      <p:ext uri="{BB962C8B-B14F-4D97-AF65-F5344CB8AC3E}">
        <p14:creationId xmlns:p14="http://schemas.microsoft.com/office/powerpoint/2010/main" val="2683735926"/>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guide id="3" orient="horz" pos="1008">
          <p15:clr>
            <a:srgbClr val="FBAE40"/>
          </p15:clr>
        </p15:guide>
        <p15:guide id="4" orient="horz" pos="917">
          <p15:clr>
            <a:srgbClr val="FBAE40"/>
          </p15:clr>
        </p15:guide>
        <p15:guide id="5" orient="horz" pos="350">
          <p15:clr>
            <a:srgbClr val="FBAE40"/>
          </p15:clr>
        </p15:guide>
        <p15:guide id="6" orient="horz" pos="259">
          <p15:clr>
            <a:srgbClr val="FBAE40"/>
          </p15:clr>
        </p15:guide>
        <p15:guide id="7" orient="horz" pos="1575">
          <p15:clr>
            <a:srgbClr val="FBAE40"/>
          </p15:clr>
        </p15:guide>
        <p15:guide id="8" orient="horz" pos="2232">
          <p15:clr>
            <a:srgbClr val="FBAE40"/>
          </p15:clr>
        </p15:guide>
        <p15:guide id="9" orient="horz" pos="1665">
          <p15:clr>
            <a:srgbClr val="FBAE40"/>
          </p15:clr>
        </p15:guide>
        <p15:guide id="10" orient="horz" pos="2323">
          <p15:clr>
            <a:srgbClr val="FBAE40"/>
          </p15:clr>
        </p15:guide>
        <p15:guide id="11" orient="horz" pos="2890">
          <p15:clr>
            <a:srgbClr val="FBAE40"/>
          </p15:clr>
        </p15:guide>
        <p15:guide id="12" orient="horz" pos="2981">
          <p15:clr>
            <a:srgbClr val="FBAE40"/>
          </p15:clr>
        </p15:guide>
        <p15:guide id="13" pos="2925">
          <p15:clr>
            <a:srgbClr val="FBAE40"/>
          </p15:clr>
        </p15:guide>
        <p15:guide id="14" pos="3492">
          <p15:clr>
            <a:srgbClr val="FBAE40"/>
          </p15:clr>
        </p15:guide>
        <p15:guide id="15" pos="3583">
          <p15:clr>
            <a:srgbClr val="FBAE40"/>
          </p15:clr>
        </p15:guide>
        <p15:guide id="16" pos="4150">
          <p15:clr>
            <a:srgbClr val="FBAE40"/>
          </p15:clr>
        </p15:guide>
        <p15:guide id="17" pos="4241">
          <p15:clr>
            <a:srgbClr val="FBAE40"/>
          </p15:clr>
        </p15:guide>
        <p15:guide id="18" pos="4808">
          <p15:clr>
            <a:srgbClr val="FBAE40"/>
          </p15:clr>
        </p15:guide>
        <p15:guide id="19" pos="4898">
          <p15:clr>
            <a:srgbClr val="FBAE40"/>
          </p15:clr>
        </p15:guide>
        <p15:guide id="20" pos="5465">
          <p15:clr>
            <a:srgbClr val="FBAE40"/>
          </p15:clr>
        </p15:guide>
        <p15:guide id="21" pos="5556">
          <p15:clr>
            <a:srgbClr val="FBAE40"/>
          </p15:clr>
        </p15:guide>
        <p15:guide id="22" pos="2835">
          <p15:clr>
            <a:srgbClr val="FBAE40"/>
          </p15:clr>
        </p15:guide>
        <p15:guide id="23" pos="2268">
          <p15:clr>
            <a:srgbClr val="FBAE40"/>
          </p15:clr>
        </p15:guide>
        <p15:guide id="24" pos="2177">
          <p15:clr>
            <a:srgbClr val="FBAE40"/>
          </p15:clr>
        </p15:guide>
        <p15:guide id="25" pos="1610">
          <p15:clr>
            <a:srgbClr val="FBAE40"/>
          </p15:clr>
        </p15:guide>
        <p15:guide id="26" pos="1519">
          <p15:clr>
            <a:srgbClr val="FBAE40"/>
          </p15:clr>
        </p15:guide>
        <p15:guide id="27" pos="952">
          <p15:clr>
            <a:srgbClr val="FBAE40"/>
          </p15:clr>
        </p15:guide>
        <p15:guide id="28" pos="862">
          <p15:clr>
            <a:srgbClr val="FBAE40"/>
          </p15:clr>
        </p15:guide>
        <p15:guide id="29" pos="295">
          <p15:clr>
            <a:srgbClr val="FBAE40"/>
          </p15:clr>
        </p15:guide>
        <p15:guide id="30" pos="204">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Пользовательский макет">
    <p:spTree>
      <p:nvGrpSpPr>
        <p:cNvPr id="1" name=""/>
        <p:cNvGrpSpPr/>
        <p:nvPr/>
      </p:nvGrpSpPr>
      <p:grpSpPr>
        <a:xfrm>
          <a:off x="0" y="0"/>
          <a:ext cx="0" cy="0"/>
          <a:chOff x="0" y="0"/>
          <a:chExt cx="0" cy="0"/>
        </a:xfrm>
      </p:grpSpPr>
      <p:sp>
        <p:nvSpPr>
          <p:cNvPr id="6" name="Прямоугольник 5"/>
          <p:cNvSpPr/>
          <p:nvPr userDrawn="1"/>
        </p:nvSpPr>
        <p:spPr>
          <a:xfrm>
            <a:off x="0" y="555625"/>
            <a:ext cx="144462" cy="4032250"/>
          </a:xfrm>
          <a:prstGeom prst="rect">
            <a:avLst/>
          </a:prstGeom>
          <a:solidFill>
            <a:srgbClr val="00CCF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76" tIns="66039" rIns="132076" bIns="66039" numCol="1" spcCol="0" rtlCol="0" fromWordArt="0" anchor="ctr" anchorCtr="0" forceAA="0" compatLnSpc="1">
            <a:prstTxWarp prst="textNoShape">
              <a:avLst/>
            </a:prstTxWarp>
            <a:noAutofit/>
          </a:bodyPr>
          <a:lstStyle/>
          <a:p>
            <a:pPr algn="ctr"/>
            <a:endParaRPr lang="ru-RU" sz="2601">
              <a:solidFill>
                <a:prstClr val="white"/>
              </a:solidFill>
            </a:endParaRPr>
          </a:p>
        </p:txBody>
      </p:sp>
      <p:sp>
        <p:nvSpPr>
          <p:cNvPr id="3" name="Прямоугольник 2"/>
          <p:cNvSpPr/>
          <p:nvPr userDrawn="1"/>
        </p:nvSpPr>
        <p:spPr>
          <a:xfrm>
            <a:off x="465931"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4" name="Прямоугольник 3"/>
          <p:cNvSpPr/>
          <p:nvPr userDrawn="1"/>
        </p:nvSpPr>
        <p:spPr>
          <a:xfrm>
            <a:off x="1510506"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5" name="Прямоугольник 4"/>
          <p:cNvSpPr/>
          <p:nvPr userDrawn="1"/>
        </p:nvSpPr>
        <p:spPr>
          <a:xfrm>
            <a:off x="2555081"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7" name="Прямоугольник 6"/>
          <p:cNvSpPr/>
          <p:nvPr userDrawn="1"/>
        </p:nvSpPr>
        <p:spPr>
          <a:xfrm>
            <a:off x="3599656"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8" name="Прямоугольник 7"/>
          <p:cNvSpPr/>
          <p:nvPr userDrawn="1"/>
        </p:nvSpPr>
        <p:spPr>
          <a:xfrm>
            <a:off x="4644231"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9" name="Прямоугольник 8"/>
          <p:cNvSpPr/>
          <p:nvPr userDrawn="1"/>
        </p:nvSpPr>
        <p:spPr>
          <a:xfrm>
            <a:off x="5688806"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10" name="Прямоугольник 9"/>
          <p:cNvSpPr/>
          <p:nvPr userDrawn="1"/>
        </p:nvSpPr>
        <p:spPr>
          <a:xfrm>
            <a:off x="6733381"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11" name="Прямоугольник 10"/>
          <p:cNvSpPr/>
          <p:nvPr userDrawn="1"/>
        </p:nvSpPr>
        <p:spPr>
          <a:xfrm>
            <a:off x="7777956"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14" name="Прямоугольник 13"/>
          <p:cNvSpPr/>
          <p:nvPr userDrawn="1"/>
        </p:nvSpPr>
        <p:spPr>
          <a:xfrm>
            <a:off x="0" y="4732339"/>
            <a:ext cx="9144000" cy="41116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15" name="Номер слайда 3"/>
          <p:cNvSpPr>
            <a:spLocks noGrp="1"/>
          </p:cNvSpPr>
          <p:nvPr>
            <p:ph type="sldNum" sz="quarter" idx="12"/>
          </p:nvPr>
        </p:nvSpPr>
        <p:spPr>
          <a:xfrm>
            <a:off x="468313" y="4732338"/>
            <a:ext cx="603250" cy="396875"/>
          </a:xfrm>
        </p:spPr>
        <p:txBody>
          <a:bodyPr lIns="0" tIns="0" rIns="0" bIns="0"/>
          <a:lstStyle>
            <a:lvl1pPr algn="l">
              <a:defRPr sz="1000">
                <a:solidFill>
                  <a:schemeClr val="tx1">
                    <a:lumMod val="75000"/>
                    <a:lumOff val="25000"/>
                  </a:schemeClr>
                </a:solidFill>
              </a:defRPr>
            </a:lvl1pPr>
          </a:lstStyle>
          <a:p>
            <a:fld id="{94A437FB-3351-436A-937A-70FB56BF565B}" type="slidenum">
              <a:rPr lang="ru-RU" smtClean="0">
                <a:solidFill>
                  <a:prstClr val="black">
                    <a:lumMod val="75000"/>
                    <a:lumOff val="25000"/>
                  </a:prstClr>
                </a:solidFill>
              </a:rPr>
              <a:pPr/>
              <a:t>‹#›</a:t>
            </a:fld>
            <a:endParaRPr lang="ru-RU" dirty="0">
              <a:solidFill>
                <a:prstClr val="black">
                  <a:lumMod val="75000"/>
                  <a:lumOff val="25000"/>
                </a:prstClr>
              </a:solidFill>
            </a:endParaRPr>
          </a:p>
        </p:txBody>
      </p:sp>
      <p:sp>
        <p:nvSpPr>
          <p:cNvPr id="16" name="TextBox 15"/>
          <p:cNvSpPr txBox="1"/>
          <p:nvPr userDrawn="1"/>
        </p:nvSpPr>
        <p:spPr>
          <a:xfrm>
            <a:off x="4787900" y="4746625"/>
            <a:ext cx="4032250" cy="396875"/>
          </a:xfrm>
          <a:prstGeom prst="rect">
            <a:avLst/>
          </a:prstGeom>
          <a:noFill/>
        </p:spPr>
        <p:txBody>
          <a:bodyPr wrap="square" lIns="0" rIns="0" rtlCol="0" anchor="ctr" anchorCtr="0">
            <a:noAutofit/>
          </a:bodyPr>
          <a:lstStyle/>
          <a:p>
            <a:pPr algn="r"/>
            <a:r>
              <a:rPr lang="ru-RU" sz="700" b="1" dirty="0">
                <a:solidFill>
                  <a:prstClr val="black">
                    <a:lumMod val="75000"/>
                    <a:lumOff val="25000"/>
                  </a:prstClr>
                </a:solidFill>
              </a:rPr>
              <a:t>Ваша Компания</a:t>
            </a:r>
            <a:r>
              <a:rPr lang="en-US" sz="700" b="1" dirty="0">
                <a:solidFill>
                  <a:prstClr val="black">
                    <a:lumMod val="75000"/>
                    <a:lumOff val="25000"/>
                  </a:prstClr>
                </a:solidFill>
              </a:rPr>
              <a:t>   </a:t>
            </a:r>
            <a:r>
              <a:rPr lang="en-US" sz="700" dirty="0">
                <a:solidFill>
                  <a:prstClr val="black">
                    <a:lumMod val="75000"/>
                    <a:lumOff val="25000"/>
                  </a:prstClr>
                </a:solidFill>
              </a:rPr>
              <a:t>|   </a:t>
            </a:r>
            <a:r>
              <a:rPr lang="ru-RU" sz="700" dirty="0">
                <a:solidFill>
                  <a:prstClr val="black">
                    <a:lumMod val="75000"/>
                    <a:lumOff val="25000"/>
                  </a:prstClr>
                </a:solidFill>
              </a:rPr>
              <a:t>Коммерческое предложение для Концерна Салют</a:t>
            </a:r>
          </a:p>
        </p:txBody>
      </p:sp>
      <p:sp>
        <p:nvSpPr>
          <p:cNvPr id="17" name="Прямоугольник 16"/>
          <p:cNvSpPr/>
          <p:nvPr userDrawn="1"/>
        </p:nvSpPr>
        <p:spPr>
          <a:xfrm>
            <a:off x="0" y="-1"/>
            <a:ext cx="9144000" cy="4111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18" name="TextBox 17"/>
          <p:cNvSpPr txBox="1"/>
          <p:nvPr userDrawn="1"/>
        </p:nvSpPr>
        <p:spPr>
          <a:xfrm>
            <a:off x="4643438" y="211108"/>
            <a:ext cx="4032250" cy="200055"/>
          </a:xfrm>
          <a:prstGeom prst="rect">
            <a:avLst/>
          </a:prstGeom>
          <a:noFill/>
        </p:spPr>
        <p:txBody>
          <a:bodyPr wrap="square" lIns="0" rIns="0" rtlCol="0">
            <a:spAutoFit/>
          </a:bodyPr>
          <a:lstStyle/>
          <a:p>
            <a:pPr algn="r"/>
            <a:r>
              <a:rPr lang="en-US" sz="700" dirty="0">
                <a:solidFill>
                  <a:prstClr val="black">
                    <a:lumMod val="75000"/>
                    <a:lumOff val="25000"/>
                  </a:prstClr>
                </a:solidFill>
              </a:rPr>
              <a:t>+7(000) 000-00-00   |  www.site</a:t>
            </a:r>
            <a:r>
              <a:rPr lang="ru-RU" sz="700" dirty="0">
                <a:solidFill>
                  <a:prstClr val="black">
                    <a:lumMod val="75000"/>
                    <a:lumOff val="25000"/>
                  </a:prstClr>
                </a:solidFill>
              </a:rPr>
              <a:t>-</a:t>
            </a:r>
            <a:r>
              <a:rPr lang="en-US" sz="700" dirty="0">
                <a:solidFill>
                  <a:prstClr val="black">
                    <a:lumMod val="75000"/>
                    <a:lumOff val="25000"/>
                  </a:prstClr>
                </a:solidFill>
              </a:rPr>
              <a:t>mycompany.ru   |   </a:t>
            </a:r>
            <a:r>
              <a:rPr lang="en-US" sz="700" dirty="0" err="1">
                <a:solidFill>
                  <a:prstClr val="black">
                    <a:lumMod val="75000"/>
                    <a:lumOff val="25000"/>
                  </a:prstClr>
                </a:solidFill>
              </a:rPr>
              <a:t>info@site</a:t>
            </a:r>
            <a:r>
              <a:rPr lang="ru-RU" sz="700" dirty="0">
                <a:solidFill>
                  <a:prstClr val="black">
                    <a:lumMod val="75000"/>
                    <a:lumOff val="25000"/>
                  </a:prstClr>
                </a:solidFill>
              </a:rPr>
              <a:t>-</a:t>
            </a:r>
            <a:r>
              <a:rPr lang="en-US" sz="700" dirty="0">
                <a:solidFill>
                  <a:prstClr val="black">
                    <a:lumMod val="75000"/>
                    <a:lumOff val="25000"/>
                  </a:prstClr>
                </a:solidFill>
              </a:rPr>
              <a:t>mycompany.ru</a:t>
            </a:r>
            <a:endParaRPr lang="ru-RU" sz="700" dirty="0">
              <a:solidFill>
                <a:prstClr val="black">
                  <a:lumMod val="75000"/>
                  <a:lumOff val="25000"/>
                </a:prstClr>
              </a:solidFill>
            </a:endParaRPr>
          </a:p>
        </p:txBody>
      </p:sp>
      <p:sp>
        <p:nvSpPr>
          <p:cNvPr id="20" name="TextBox 19"/>
          <p:cNvSpPr txBox="1"/>
          <p:nvPr/>
        </p:nvSpPr>
        <p:spPr>
          <a:xfrm>
            <a:off x="360680" y="41831"/>
            <a:ext cx="1150620" cy="369332"/>
          </a:xfrm>
          <a:prstGeom prst="rect">
            <a:avLst/>
          </a:prstGeom>
          <a:noFill/>
        </p:spPr>
        <p:txBody>
          <a:bodyPr wrap="square" rtlCol="0">
            <a:spAutoFit/>
          </a:bodyPr>
          <a:lstStyle/>
          <a:p>
            <a:r>
              <a:rPr lang="en-US" b="1" dirty="0">
                <a:solidFill>
                  <a:prstClr val="black">
                    <a:lumMod val="75000"/>
                    <a:lumOff val="25000"/>
                  </a:prstClr>
                </a:solidFill>
              </a:rPr>
              <a:t>LOGO</a:t>
            </a:r>
            <a:endParaRPr lang="ru-RU" b="1" dirty="0">
              <a:solidFill>
                <a:prstClr val="black">
                  <a:lumMod val="75000"/>
                  <a:lumOff val="25000"/>
                </a:prstClr>
              </a:solidFill>
            </a:endParaRPr>
          </a:p>
        </p:txBody>
      </p:sp>
    </p:spTree>
    <p:extLst>
      <p:ext uri="{BB962C8B-B14F-4D97-AF65-F5344CB8AC3E}">
        <p14:creationId xmlns:p14="http://schemas.microsoft.com/office/powerpoint/2010/main" val="204151611"/>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guide id="3" orient="horz" pos="1008">
          <p15:clr>
            <a:srgbClr val="FBAE40"/>
          </p15:clr>
        </p15:guide>
        <p15:guide id="4" orient="horz" pos="917">
          <p15:clr>
            <a:srgbClr val="FBAE40"/>
          </p15:clr>
        </p15:guide>
        <p15:guide id="5" orient="horz" pos="350">
          <p15:clr>
            <a:srgbClr val="FBAE40"/>
          </p15:clr>
        </p15:guide>
        <p15:guide id="6" orient="horz" pos="259">
          <p15:clr>
            <a:srgbClr val="FBAE40"/>
          </p15:clr>
        </p15:guide>
        <p15:guide id="7" orient="horz" pos="1575">
          <p15:clr>
            <a:srgbClr val="FBAE40"/>
          </p15:clr>
        </p15:guide>
        <p15:guide id="8" orient="horz" pos="2232">
          <p15:clr>
            <a:srgbClr val="FBAE40"/>
          </p15:clr>
        </p15:guide>
        <p15:guide id="9" orient="horz" pos="1665">
          <p15:clr>
            <a:srgbClr val="FBAE40"/>
          </p15:clr>
        </p15:guide>
        <p15:guide id="10" orient="horz" pos="2323">
          <p15:clr>
            <a:srgbClr val="FBAE40"/>
          </p15:clr>
        </p15:guide>
        <p15:guide id="11" orient="horz" pos="2890">
          <p15:clr>
            <a:srgbClr val="FBAE40"/>
          </p15:clr>
        </p15:guide>
        <p15:guide id="12" orient="horz" pos="2981">
          <p15:clr>
            <a:srgbClr val="FBAE40"/>
          </p15:clr>
        </p15:guide>
        <p15:guide id="13" pos="2925">
          <p15:clr>
            <a:srgbClr val="FBAE40"/>
          </p15:clr>
        </p15:guide>
        <p15:guide id="14" pos="3492">
          <p15:clr>
            <a:srgbClr val="FBAE40"/>
          </p15:clr>
        </p15:guide>
        <p15:guide id="15" pos="3583">
          <p15:clr>
            <a:srgbClr val="FBAE40"/>
          </p15:clr>
        </p15:guide>
        <p15:guide id="16" pos="4150">
          <p15:clr>
            <a:srgbClr val="FBAE40"/>
          </p15:clr>
        </p15:guide>
        <p15:guide id="17" pos="4241">
          <p15:clr>
            <a:srgbClr val="FBAE40"/>
          </p15:clr>
        </p15:guide>
        <p15:guide id="18" pos="4808">
          <p15:clr>
            <a:srgbClr val="FBAE40"/>
          </p15:clr>
        </p15:guide>
        <p15:guide id="19" pos="4898">
          <p15:clr>
            <a:srgbClr val="FBAE40"/>
          </p15:clr>
        </p15:guide>
        <p15:guide id="20" pos="5465">
          <p15:clr>
            <a:srgbClr val="FBAE40"/>
          </p15:clr>
        </p15:guide>
        <p15:guide id="21" pos="5556">
          <p15:clr>
            <a:srgbClr val="FBAE40"/>
          </p15:clr>
        </p15:guide>
        <p15:guide id="22" pos="2835">
          <p15:clr>
            <a:srgbClr val="FBAE40"/>
          </p15:clr>
        </p15:guide>
        <p15:guide id="23" pos="2268">
          <p15:clr>
            <a:srgbClr val="FBAE40"/>
          </p15:clr>
        </p15:guide>
        <p15:guide id="24" pos="2177">
          <p15:clr>
            <a:srgbClr val="FBAE40"/>
          </p15:clr>
        </p15:guide>
        <p15:guide id="25" pos="1610">
          <p15:clr>
            <a:srgbClr val="FBAE40"/>
          </p15:clr>
        </p15:guide>
        <p15:guide id="26" pos="1519">
          <p15:clr>
            <a:srgbClr val="FBAE40"/>
          </p15:clr>
        </p15:guide>
        <p15:guide id="27" pos="952">
          <p15:clr>
            <a:srgbClr val="FBAE40"/>
          </p15:clr>
        </p15:guide>
        <p15:guide id="28" pos="862">
          <p15:clr>
            <a:srgbClr val="FBAE40"/>
          </p15:clr>
        </p15:guide>
        <p15:guide id="29" pos="295">
          <p15:clr>
            <a:srgbClr val="FBAE40"/>
          </p15:clr>
        </p15:guide>
        <p15:guide id="30" pos="204">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_Пользовательский макет">
    <p:spTree>
      <p:nvGrpSpPr>
        <p:cNvPr id="1" name=""/>
        <p:cNvGrpSpPr/>
        <p:nvPr/>
      </p:nvGrpSpPr>
      <p:grpSpPr>
        <a:xfrm>
          <a:off x="0" y="0"/>
          <a:ext cx="0" cy="0"/>
          <a:chOff x="0" y="0"/>
          <a:chExt cx="0" cy="0"/>
        </a:xfrm>
      </p:grpSpPr>
      <p:sp>
        <p:nvSpPr>
          <p:cNvPr id="6" name="Прямоугольник 5"/>
          <p:cNvSpPr/>
          <p:nvPr userDrawn="1"/>
        </p:nvSpPr>
        <p:spPr>
          <a:xfrm>
            <a:off x="0" y="555625"/>
            <a:ext cx="144462" cy="4032250"/>
          </a:xfrm>
          <a:prstGeom prst="rect">
            <a:avLst/>
          </a:prstGeom>
          <a:solidFill>
            <a:srgbClr val="00CCF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76" tIns="66039" rIns="132076" bIns="66039" numCol="1" spcCol="0" rtlCol="0" fromWordArt="0" anchor="ctr" anchorCtr="0" forceAA="0" compatLnSpc="1">
            <a:prstTxWarp prst="textNoShape">
              <a:avLst/>
            </a:prstTxWarp>
            <a:noAutofit/>
          </a:bodyPr>
          <a:lstStyle/>
          <a:p>
            <a:pPr algn="ctr"/>
            <a:endParaRPr lang="ru-RU" sz="2601">
              <a:solidFill>
                <a:prstClr val="white"/>
              </a:solidFill>
            </a:endParaRPr>
          </a:p>
        </p:txBody>
      </p:sp>
      <p:sp>
        <p:nvSpPr>
          <p:cNvPr id="3" name="Прямоугольник 2"/>
          <p:cNvSpPr/>
          <p:nvPr userDrawn="1"/>
        </p:nvSpPr>
        <p:spPr>
          <a:xfrm>
            <a:off x="465931"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4" name="Прямоугольник 3"/>
          <p:cNvSpPr/>
          <p:nvPr userDrawn="1"/>
        </p:nvSpPr>
        <p:spPr>
          <a:xfrm>
            <a:off x="1510506"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5" name="Прямоугольник 4"/>
          <p:cNvSpPr/>
          <p:nvPr userDrawn="1"/>
        </p:nvSpPr>
        <p:spPr>
          <a:xfrm>
            <a:off x="2555081"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7" name="Прямоугольник 6"/>
          <p:cNvSpPr/>
          <p:nvPr userDrawn="1"/>
        </p:nvSpPr>
        <p:spPr>
          <a:xfrm>
            <a:off x="3599656"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8" name="Прямоугольник 7"/>
          <p:cNvSpPr/>
          <p:nvPr userDrawn="1"/>
        </p:nvSpPr>
        <p:spPr>
          <a:xfrm>
            <a:off x="4644231"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9" name="Прямоугольник 8"/>
          <p:cNvSpPr/>
          <p:nvPr userDrawn="1"/>
        </p:nvSpPr>
        <p:spPr>
          <a:xfrm>
            <a:off x="5688806"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10" name="Прямоугольник 9"/>
          <p:cNvSpPr/>
          <p:nvPr userDrawn="1"/>
        </p:nvSpPr>
        <p:spPr>
          <a:xfrm>
            <a:off x="6733381"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11" name="Прямоугольник 10"/>
          <p:cNvSpPr/>
          <p:nvPr userDrawn="1"/>
        </p:nvSpPr>
        <p:spPr>
          <a:xfrm>
            <a:off x="7777956"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14" name="Прямоугольник 13"/>
          <p:cNvSpPr/>
          <p:nvPr userDrawn="1"/>
        </p:nvSpPr>
        <p:spPr>
          <a:xfrm>
            <a:off x="0" y="4732339"/>
            <a:ext cx="9144000" cy="41116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15" name="Номер слайда 3"/>
          <p:cNvSpPr>
            <a:spLocks noGrp="1"/>
          </p:cNvSpPr>
          <p:nvPr>
            <p:ph type="sldNum" sz="quarter" idx="12"/>
          </p:nvPr>
        </p:nvSpPr>
        <p:spPr>
          <a:xfrm>
            <a:off x="468313" y="4732338"/>
            <a:ext cx="324167" cy="396875"/>
          </a:xfrm>
        </p:spPr>
        <p:txBody>
          <a:bodyPr lIns="0" tIns="0" rIns="0" bIns="0"/>
          <a:lstStyle>
            <a:lvl1pPr algn="l">
              <a:defRPr sz="1000">
                <a:solidFill>
                  <a:schemeClr val="tx1">
                    <a:lumMod val="75000"/>
                    <a:lumOff val="25000"/>
                  </a:schemeClr>
                </a:solidFill>
              </a:defRPr>
            </a:lvl1pPr>
          </a:lstStyle>
          <a:p>
            <a:fld id="{7C5FD900-BDE7-441E-9CB3-4967E75D0088}" type="slidenum">
              <a:rPr lang="ru-RU" smtClean="0">
                <a:solidFill>
                  <a:prstClr val="black">
                    <a:lumMod val="75000"/>
                    <a:lumOff val="25000"/>
                  </a:prstClr>
                </a:solidFill>
              </a:rPr>
              <a:pPr/>
              <a:t>‹#›</a:t>
            </a:fld>
            <a:endParaRPr lang="ru-RU" dirty="0">
              <a:solidFill>
                <a:prstClr val="black">
                  <a:lumMod val="75000"/>
                  <a:lumOff val="25000"/>
                </a:prstClr>
              </a:solidFill>
            </a:endParaRPr>
          </a:p>
        </p:txBody>
      </p:sp>
      <p:sp>
        <p:nvSpPr>
          <p:cNvPr id="17" name="Прямоугольник 16"/>
          <p:cNvSpPr/>
          <p:nvPr userDrawn="1"/>
        </p:nvSpPr>
        <p:spPr>
          <a:xfrm>
            <a:off x="0" y="-1"/>
            <a:ext cx="9144000" cy="4111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18" name="TextBox 17"/>
          <p:cNvSpPr txBox="1"/>
          <p:nvPr userDrawn="1"/>
        </p:nvSpPr>
        <p:spPr>
          <a:xfrm>
            <a:off x="4643438" y="4837891"/>
            <a:ext cx="4032250" cy="200055"/>
          </a:xfrm>
          <a:prstGeom prst="rect">
            <a:avLst/>
          </a:prstGeom>
          <a:noFill/>
        </p:spPr>
        <p:txBody>
          <a:bodyPr wrap="square" lIns="0" rIns="0" rtlCol="0" anchor="ctr">
            <a:spAutoFit/>
          </a:bodyPr>
          <a:lstStyle/>
          <a:p>
            <a:pPr algn="r"/>
            <a:r>
              <a:rPr lang="en-US" sz="700" dirty="0">
                <a:solidFill>
                  <a:prstClr val="black">
                    <a:lumMod val="75000"/>
                    <a:lumOff val="25000"/>
                  </a:prstClr>
                </a:solidFill>
              </a:rPr>
              <a:t>www.big</a:t>
            </a:r>
            <a:r>
              <a:rPr lang="ru-RU" sz="700" dirty="0">
                <a:solidFill>
                  <a:prstClr val="black">
                    <a:lumMod val="75000"/>
                    <a:lumOff val="25000"/>
                  </a:prstClr>
                </a:solidFill>
              </a:rPr>
              <a:t>-</a:t>
            </a:r>
            <a:r>
              <a:rPr lang="en-US" sz="700" dirty="0">
                <a:solidFill>
                  <a:prstClr val="black">
                    <a:lumMod val="75000"/>
                    <a:lumOff val="25000"/>
                  </a:prstClr>
                </a:solidFill>
              </a:rPr>
              <a:t>evolution.ru</a:t>
            </a:r>
            <a:endParaRPr lang="ru-RU" sz="700" dirty="0">
              <a:solidFill>
                <a:prstClr val="black">
                  <a:lumMod val="75000"/>
                  <a:lumOff val="25000"/>
                </a:prstClr>
              </a:solidFill>
            </a:endParaRPr>
          </a:p>
        </p:txBody>
      </p:sp>
      <p:sp>
        <p:nvSpPr>
          <p:cNvPr id="22" name="TextBox 21"/>
          <p:cNvSpPr txBox="1"/>
          <p:nvPr userDrawn="1"/>
        </p:nvSpPr>
        <p:spPr>
          <a:xfrm>
            <a:off x="792480" y="4799420"/>
            <a:ext cx="1618933" cy="276999"/>
          </a:xfrm>
          <a:prstGeom prst="rect">
            <a:avLst/>
          </a:prstGeom>
          <a:noFill/>
        </p:spPr>
        <p:txBody>
          <a:bodyPr wrap="square" rtlCol="0">
            <a:spAutoFit/>
          </a:bodyPr>
          <a:lstStyle/>
          <a:p>
            <a:r>
              <a:rPr lang="en-US" sz="1200" dirty="0">
                <a:solidFill>
                  <a:srgbClr val="4F565A"/>
                </a:solidFill>
                <a:latin typeface="Bebas Neue Bold" panose="020B0606020202050201" pitchFamily="34" charset="-52"/>
              </a:rPr>
              <a:t>BIG </a:t>
            </a:r>
            <a:r>
              <a:rPr lang="en-US" sz="1200" dirty="0">
                <a:solidFill>
                  <a:srgbClr val="00CCFF"/>
                </a:solidFill>
                <a:latin typeface="Bebas Neue Bold" panose="020B0606020202050201" pitchFamily="34" charset="-52"/>
              </a:rPr>
              <a:t>EVOLUTION</a:t>
            </a:r>
            <a:endParaRPr lang="ru-RU" sz="1200" dirty="0">
              <a:solidFill>
                <a:srgbClr val="4F565A"/>
              </a:solidFill>
              <a:latin typeface="Bebas Neue Bold" panose="020B0606020202050201" pitchFamily="34" charset="-52"/>
            </a:endParaRPr>
          </a:p>
        </p:txBody>
      </p:sp>
      <p:sp>
        <p:nvSpPr>
          <p:cNvPr id="19" name="TextBox 18"/>
          <p:cNvSpPr txBox="1"/>
          <p:nvPr userDrawn="1"/>
        </p:nvSpPr>
        <p:spPr>
          <a:xfrm>
            <a:off x="4643438" y="-2"/>
            <a:ext cx="2990056" cy="411165"/>
          </a:xfrm>
          <a:prstGeom prst="rect">
            <a:avLst/>
          </a:prstGeom>
          <a:noFill/>
        </p:spPr>
        <p:txBody>
          <a:bodyPr wrap="square" lIns="0" rIns="0" rtlCol="0" anchor="ctr" anchorCtr="0">
            <a:noAutofit/>
          </a:bodyPr>
          <a:lstStyle/>
          <a:p>
            <a:pPr algn="r"/>
            <a:r>
              <a:rPr lang="ru-RU" sz="700" dirty="0">
                <a:solidFill>
                  <a:prstClr val="black">
                    <a:lumMod val="75000"/>
                    <a:lumOff val="25000"/>
                  </a:prstClr>
                </a:solidFill>
              </a:rPr>
              <a:t>Формирование безопасного поведения </a:t>
            </a:r>
          </a:p>
          <a:p>
            <a:pPr algn="r"/>
            <a:r>
              <a:rPr lang="ru-RU" sz="700" dirty="0">
                <a:solidFill>
                  <a:prstClr val="black">
                    <a:lumMod val="75000"/>
                    <a:lumOff val="25000"/>
                  </a:prstClr>
                </a:solidFill>
              </a:rPr>
              <a:t>сотрудников предприятий и организаций</a:t>
            </a:r>
          </a:p>
        </p:txBody>
      </p:sp>
      <p:sp>
        <p:nvSpPr>
          <p:cNvPr id="21" name="Прямоугольник 20"/>
          <p:cNvSpPr/>
          <p:nvPr userDrawn="1"/>
        </p:nvSpPr>
        <p:spPr>
          <a:xfrm>
            <a:off x="7704397" y="198435"/>
            <a:ext cx="1440000" cy="18000"/>
          </a:xfrm>
          <a:prstGeom prst="rect">
            <a:avLst/>
          </a:prstGeom>
          <a:solidFill>
            <a:srgbClr val="00CCF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76" tIns="66039" rIns="132076" bIns="66039" numCol="1" spcCol="0" rtlCol="0" fromWordArt="0" anchor="ctr" anchorCtr="0" forceAA="0" compatLnSpc="1">
            <a:prstTxWarp prst="textNoShape">
              <a:avLst/>
            </a:prstTxWarp>
            <a:noAutofit/>
          </a:bodyPr>
          <a:lstStyle/>
          <a:p>
            <a:pPr algn="ctr"/>
            <a:endParaRPr lang="ru-RU" sz="2601">
              <a:solidFill>
                <a:prstClr val="white"/>
              </a:solidFill>
            </a:endParaRPr>
          </a:p>
        </p:txBody>
      </p:sp>
    </p:spTree>
    <p:extLst>
      <p:ext uri="{BB962C8B-B14F-4D97-AF65-F5344CB8AC3E}">
        <p14:creationId xmlns:p14="http://schemas.microsoft.com/office/powerpoint/2010/main" val="558371353"/>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guide id="3" orient="horz" pos="1008">
          <p15:clr>
            <a:srgbClr val="FBAE40"/>
          </p15:clr>
        </p15:guide>
        <p15:guide id="4" orient="horz" pos="917">
          <p15:clr>
            <a:srgbClr val="FBAE40"/>
          </p15:clr>
        </p15:guide>
        <p15:guide id="5" orient="horz" pos="350">
          <p15:clr>
            <a:srgbClr val="FBAE40"/>
          </p15:clr>
        </p15:guide>
        <p15:guide id="6" orient="horz" pos="259">
          <p15:clr>
            <a:srgbClr val="FBAE40"/>
          </p15:clr>
        </p15:guide>
        <p15:guide id="7" orient="horz" pos="1575">
          <p15:clr>
            <a:srgbClr val="FBAE40"/>
          </p15:clr>
        </p15:guide>
        <p15:guide id="8" orient="horz" pos="2232">
          <p15:clr>
            <a:srgbClr val="FBAE40"/>
          </p15:clr>
        </p15:guide>
        <p15:guide id="9" orient="horz" pos="1665">
          <p15:clr>
            <a:srgbClr val="FBAE40"/>
          </p15:clr>
        </p15:guide>
        <p15:guide id="10" orient="horz" pos="2323">
          <p15:clr>
            <a:srgbClr val="FBAE40"/>
          </p15:clr>
        </p15:guide>
        <p15:guide id="11" orient="horz" pos="2890">
          <p15:clr>
            <a:srgbClr val="FBAE40"/>
          </p15:clr>
        </p15:guide>
        <p15:guide id="12" orient="horz" pos="2981">
          <p15:clr>
            <a:srgbClr val="FBAE40"/>
          </p15:clr>
        </p15:guide>
        <p15:guide id="13" pos="2925">
          <p15:clr>
            <a:srgbClr val="FBAE40"/>
          </p15:clr>
        </p15:guide>
        <p15:guide id="14" pos="3492">
          <p15:clr>
            <a:srgbClr val="FBAE40"/>
          </p15:clr>
        </p15:guide>
        <p15:guide id="15" pos="3583">
          <p15:clr>
            <a:srgbClr val="FBAE40"/>
          </p15:clr>
        </p15:guide>
        <p15:guide id="16" pos="4150">
          <p15:clr>
            <a:srgbClr val="FBAE40"/>
          </p15:clr>
        </p15:guide>
        <p15:guide id="17" pos="4241">
          <p15:clr>
            <a:srgbClr val="FBAE40"/>
          </p15:clr>
        </p15:guide>
        <p15:guide id="18" pos="4808">
          <p15:clr>
            <a:srgbClr val="FBAE40"/>
          </p15:clr>
        </p15:guide>
        <p15:guide id="19" pos="4898">
          <p15:clr>
            <a:srgbClr val="FBAE40"/>
          </p15:clr>
        </p15:guide>
        <p15:guide id="20" pos="5465">
          <p15:clr>
            <a:srgbClr val="FBAE40"/>
          </p15:clr>
        </p15:guide>
        <p15:guide id="21" pos="5556">
          <p15:clr>
            <a:srgbClr val="FBAE40"/>
          </p15:clr>
        </p15:guide>
        <p15:guide id="22" pos="2835">
          <p15:clr>
            <a:srgbClr val="FBAE40"/>
          </p15:clr>
        </p15:guide>
        <p15:guide id="23" pos="2268">
          <p15:clr>
            <a:srgbClr val="FBAE40"/>
          </p15:clr>
        </p15:guide>
        <p15:guide id="24" pos="2177">
          <p15:clr>
            <a:srgbClr val="FBAE40"/>
          </p15:clr>
        </p15:guide>
        <p15:guide id="25" pos="1610">
          <p15:clr>
            <a:srgbClr val="FBAE40"/>
          </p15:clr>
        </p15:guide>
        <p15:guide id="26" pos="1519">
          <p15:clr>
            <a:srgbClr val="FBAE40"/>
          </p15:clr>
        </p15:guide>
        <p15:guide id="27" pos="952">
          <p15:clr>
            <a:srgbClr val="FBAE40"/>
          </p15:clr>
        </p15:guide>
        <p15:guide id="28" pos="862">
          <p15:clr>
            <a:srgbClr val="FBAE40"/>
          </p15:clr>
        </p15:guide>
        <p15:guide id="29" pos="295">
          <p15:clr>
            <a:srgbClr val="FBAE40"/>
          </p15:clr>
        </p15:guide>
        <p15:guide id="30" pos="204">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Пользовательский макет">
    <p:spTree>
      <p:nvGrpSpPr>
        <p:cNvPr id="1" name=""/>
        <p:cNvGrpSpPr/>
        <p:nvPr/>
      </p:nvGrpSpPr>
      <p:grpSpPr>
        <a:xfrm>
          <a:off x="0" y="0"/>
          <a:ext cx="0" cy="0"/>
          <a:chOff x="0" y="0"/>
          <a:chExt cx="0" cy="0"/>
        </a:xfrm>
      </p:grpSpPr>
      <p:sp>
        <p:nvSpPr>
          <p:cNvPr id="3" name="Прямоугольник 2"/>
          <p:cNvSpPr/>
          <p:nvPr userDrawn="1"/>
        </p:nvSpPr>
        <p:spPr>
          <a:xfrm>
            <a:off x="465931"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 name="Прямоугольник 3"/>
          <p:cNvSpPr/>
          <p:nvPr userDrawn="1"/>
        </p:nvSpPr>
        <p:spPr>
          <a:xfrm>
            <a:off x="1510506"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Прямоугольник 4"/>
          <p:cNvSpPr/>
          <p:nvPr userDrawn="1"/>
        </p:nvSpPr>
        <p:spPr>
          <a:xfrm>
            <a:off x="2555081"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Прямоугольник 6"/>
          <p:cNvSpPr/>
          <p:nvPr userDrawn="1"/>
        </p:nvSpPr>
        <p:spPr>
          <a:xfrm>
            <a:off x="3599656"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Прямоугольник 7"/>
          <p:cNvSpPr/>
          <p:nvPr userDrawn="1"/>
        </p:nvSpPr>
        <p:spPr>
          <a:xfrm>
            <a:off x="4644231"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Прямоугольник 8"/>
          <p:cNvSpPr/>
          <p:nvPr userDrawn="1"/>
        </p:nvSpPr>
        <p:spPr>
          <a:xfrm>
            <a:off x="5688806"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Прямоугольник 9"/>
          <p:cNvSpPr/>
          <p:nvPr userDrawn="1"/>
        </p:nvSpPr>
        <p:spPr>
          <a:xfrm>
            <a:off x="6733381"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Прямоугольник 10"/>
          <p:cNvSpPr/>
          <p:nvPr userDrawn="1"/>
        </p:nvSpPr>
        <p:spPr>
          <a:xfrm>
            <a:off x="7777956"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698293891"/>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guide id="3" orient="horz" pos="1008" userDrawn="1">
          <p15:clr>
            <a:srgbClr val="FBAE40"/>
          </p15:clr>
        </p15:guide>
        <p15:guide id="4" orient="horz" pos="917" userDrawn="1">
          <p15:clr>
            <a:srgbClr val="FBAE40"/>
          </p15:clr>
        </p15:guide>
        <p15:guide id="5" orient="horz" pos="350" userDrawn="1">
          <p15:clr>
            <a:srgbClr val="FBAE40"/>
          </p15:clr>
        </p15:guide>
        <p15:guide id="6" orient="horz" pos="259" userDrawn="1">
          <p15:clr>
            <a:srgbClr val="FBAE40"/>
          </p15:clr>
        </p15:guide>
        <p15:guide id="7" orient="horz" pos="1575" userDrawn="1">
          <p15:clr>
            <a:srgbClr val="FBAE40"/>
          </p15:clr>
        </p15:guide>
        <p15:guide id="8" orient="horz" pos="2232" userDrawn="1">
          <p15:clr>
            <a:srgbClr val="FBAE40"/>
          </p15:clr>
        </p15:guide>
        <p15:guide id="9" orient="horz" pos="1665" userDrawn="1">
          <p15:clr>
            <a:srgbClr val="FBAE40"/>
          </p15:clr>
        </p15:guide>
        <p15:guide id="10" orient="horz" pos="2323" userDrawn="1">
          <p15:clr>
            <a:srgbClr val="FBAE40"/>
          </p15:clr>
        </p15:guide>
        <p15:guide id="11" orient="horz" pos="2890" userDrawn="1">
          <p15:clr>
            <a:srgbClr val="FBAE40"/>
          </p15:clr>
        </p15:guide>
        <p15:guide id="12" orient="horz" pos="2981" userDrawn="1">
          <p15:clr>
            <a:srgbClr val="FBAE40"/>
          </p15:clr>
        </p15:guide>
        <p15:guide id="13" pos="2925" userDrawn="1">
          <p15:clr>
            <a:srgbClr val="FBAE40"/>
          </p15:clr>
        </p15:guide>
        <p15:guide id="14" pos="3492" userDrawn="1">
          <p15:clr>
            <a:srgbClr val="FBAE40"/>
          </p15:clr>
        </p15:guide>
        <p15:guide id="15" pos="3583" userDrawn="1">
          <p15:clr>
            <a:srgbClr val="FBAE40"/>
          </p15:clr>
        </p15:guide>
        <p15:guide id="16" pos="4150" userDrawn="1">
          <p15:clr>
            <a:srgbClr val="FBAE40"/>
          </p15:clr>
        </p15:guide>
        <p15:guide id="17" pos="4241" userDrawn="1">
          <p15:clr>
            <a:srgbClr val="FBAE40"/>
          </p15:clr>
        </p15:guide>
        <p15:guide id="18" pos="4808" userDrawn="1">
          <p15:clr>
            <a:srgbClr val="FBAE40"/>
          </p15:clr>
        </p15:guide>
        <p15:guide id="19" pos="4898" userDrawn="1">
          <p15:clr>
            <a:srgbClr val="FBAE40"/>
          </p15:clr>
        </p15:guide>
        <p15:guide id="20" pos="5465" userDrawn="1">
          <p15:clr>
            <a:srgbClr val="FBAE40"/>
          </p15:clr>
        </p15:guide>
        <p15:guide id="21" pos="5556" userDrawn="1">
          <p15:clr>
            <a:srgbClr val="FBAE40"/>
          </p15:clr>
        </p15:guide>
        <p15:guide id="22" pos="2835" userDrawn="1">
          <p15:clr>
            <a:srgbClr val="FBAE40"/>
          </p15:clr>
        </p15:guide>
        <p15:guide id="23" pos="2268" userDrawn="1">
          <p15:clr>
            <a:srgbClr val="FBAE40"/>
          </p15:clr>
        </p15:guide>
        <p15:guide id="24" pos="2177" userDrawn="1">
          <p15:clr>
            <a:srgbClr val="FBAE40"/>
          </p15:clr>
        </p15:guide>
        <p15:guide id="25" pos="1610" userDrawn="1">
          <p15:clr>
            <a:srgbClr val="FBAE40"/>
          </p15:clr>
        </p15:guide>
        <p15:guide id="26" pos="1519" userDrawn="1">
          <p15:clr>
            <a:srgbClr val="FBAE40"/>
          </p15:clr>
        </p15:guide>
        <p15:guide id="27" pos="952" userDrawn="1">
          <p15:clr>
            <a:srgbClr val="FBAE40"/>
          </p15:clr>
        </p15:guide>
        <p15:guide id="28" pos="862" userDrawn="1">
          <p15:clr>
            <a:srgbClr val="FBAE40"/>
          </p15:clr>
        </p15:guide>
        <p15:guide id="29" pos="295" userDrawn="1">
          <p15:clr>
            <a:srgbClr val="FBAE40"/>
          </p15:clr>
        </p15:guide>
        <p15:guide id="30" pos="204"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3_Пользовательский макет">
    <p:spTree>
      <p:nvGrpSpPr>
        <p:cNvPr id="1" name=""/>
        <p:cNvGrpSpPr/>
        <p:nvPr/>
      </p:nvGrpSpPr>
      <p:grpSpPr>
        <a:xfrm>
          <a:off x="0" y="0"/>
          <a:ext cx="0" cy="0"/>
          <a:chOff x="0" y="0"/>
          <a:chExt cx="0" cy="0"/>
        </a:xfrm>
      </p:grpSpPr>
      <p:sp>
        <p:nvSpPr>
          <p:cNvPr id="6" name="Прямоугольник 5"/>
          <p:cNvSpPr/>
          <p:nvPr userDrawn="1"/>
        </p:nvSpPr>
        <p:spPr>
          <a:xfrm>
            <a:off x="0" y="555625"/>
            <a:ext cx="144462" cy="4032250"/>
          </a:xfrm>
          <a:prstGeom prst="rect">
            <a:avLst/>
          </a:prstGeom>
          <a:solidFill>
            <a:srgbClr val="00CCF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76" tIns="66039" rIns="132076" bIns="66039" numCol="1" spcCol="0" rtlCol="0" fromWordArt="0" anchor="ctr" anchorCtr="0" forceAA="0" compatLnSpc="1">
            <a:prstTxWarp prst="textNoShape">
              <a:avLst/>
            </a:prstTxWarp>
            <a:noAutofit/>
          </a:bodyPr>
          <a:lstStyle/>
          <a:p>
            <a:pPr algn="ctr"/>
            <a:endParaRPr lang="ru-RU" sz="2601">
              <a:solidFill>
                <a:prstClr val="white"/>
              </a:solidFill>
            </a:endParaRPr>
          </a:p>
        </p:txBody>
      </p:sp>
      <p:sp>
        <p:nvSpPr>
          <p:cNvPr id="14" name="Прямоугольник 13"/>
          <p:cNvSpPr/>
          <p:nvPr userDrawn="1"/>
        </p:nvSpPr>
        <p:spPr>
          <a:xfrm>
            <a:off x="0" y="4732339"/>
            <a:ext cx="9144000" cy="41116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15" name="Номер слайда 3"/>
          <p:cNvSpPr>
            <a:spLocks noGrp="1"/>
          </p:cNvSpPr>
          <p:nvPr>
            <p:ph type="sldNum" sz="quarter" idx="12"/>
          </p:nvPr>
        </p:nvSpPr>
        <p:spPr>
          <a:xfrm>
            <a:off x="468313" y="4732338"/>
            <a:ext cx="324167" cy="396875"/>
          </a:xfrm>
        </p:spPr>
        <p:txBody>
          <a:bodyPr lIns="0" tIns="0" rIns="0" bIns="0"/>
          <a:lstStyle>
            <a:lvl1pPr algn="l">
              <a:defRPr sz="1000">
                <a:solidFill>
                  <a:schemeClr val="tx1">
                    <a:lumMod val="75000"/>
                    <a:lumOff val="25000"/>
                  </a:schemeClr>
                </a:solidFill>
              </a:defRPr>
            </a:lvl1pPr>
          </a:lstStyle>
          <a:p>
            <a:fld id="{7C5FD900-BDE7-441E-9CB3-4967E75D0088}" type="slidenum">
              <a:rPr lang="ru-RU" smtClean="0">
                <a:solidFill>
                  <a:prstClr val="black">
                    <a:lumMod val="75000"/>
                    <a:lumOff val="25000"/>
                  </a:prstClr>
                </a:solidFill>
              </a:rPr>
              <a:pPr/>
              <a:t>‹#›</a:t>
            </a:fld>
            <a:endParaRPr lang="ru-RU" dirty="0">
              <a:solidFill>
                <a:prstClr val="black">
                  <a:lumMod val="75000"/>
                  <a:lumOff val="25000"/>
                </a:prstClr>
              </a:solidFill>
            </a:endParaRPr>
          </a:p>
        </p:txBody>
      </p:sp>
      <p:sp>
        <p:nvSpPr>
          <p:cNvPr id="17" name="Прямоугольник 16"/>
          <p:cNvSpPr/>
          <p:nvPr userDrawn="1"/>
        </p:nvSpPr>
        <p:spPr>
          <a:xfrm>
            <a:off x="0" y="-1"/>
            <a:ext cx="9144000" cy="4111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18" name="TextBox 17"/>
          <p:cNvSpPr txBox="1"/>
          <p:nvPr userDrawn="1"/>
        </p:nvSpPr>
        <p:spPr>
          <a:xfrm>
            <a:off x="4643438" y="4837891"/>
            <a:ext cx="4032250" cy="215444"/>
          </a:xfrm>
          <a:prstGeom prst="rect">
            <a:avLst/>
          </a:prstGeom>
          <a:noFill/>
        </p:spPr>
        <p:txBody>
          <a:bodyPr wrap="square" lIns="0" rIns="0" rtlCol="0" anchor="ctr">
            <a:spAutoFit/>
          </a:bodyPr>
          <a:lstStyle/>
          <a:p>
            <a:pPr algn="r"/>
            <a:r>
              <a:rPr lang="en-US" sz="800" dirty="0">
                <a:solidFill>
                  <a:prstClr val="black">
                    <a:lumMod val="75000"/>
                    <a:lumOff val="25000"/>
                  </a:prstClr>
                </a:solidFill>
                <a:latin typeface="Arial Narrow" pitchFamily="34" charset="0"/>
              </a:rPr>
              <a:t>www.gobigeurope.com/-cas-general</a:t>
            </a:r>
            <a:endParaRPr lang="ru-RU" sz="700" dirty="0">
              <a:solidFill>
                <a:prstClr val="black">
                  <a:lumMod val="75000"/>
                  <a:lumOff val="25000"/>
                </a:prstClr>
              </a:solidFill>
            </a:endParaRPr>
          </a:p>
        </p:txBody>
      </p:sp>
      <p:sp>
        <p:nvSpPr>
          <p:cNvPr id="22" name="TextBox 21"/>
          <p:cNvSpPr txBox="1"/>
          <p:nvPr userDrawn="1"/>
        </p:nvSpPr>
        <p:spPr>
          <a:xfrm>
            <a:off x="792479" y="4799420"/>
            <a:ext cx="3000587" cy="276999"/>
          </a:xfrm>
          <a:prstGeom prst="rect">
            <a:avLst/>
          </a:prstGeom>
          <a:noFill/>
        </p:spPr>
        <p:txBody>
          <a:bodyPr wrap="square" rtlCol="0">
            <a:spAutoFit/>
          </a:bodyPr>
          <a:lstStyle/>
          <a:p>
            <a:r>
              <a:rPr lang="ru-RU" sz="1200" dirty="0">
                <a:solidFill>
                  <a:srgbClr val="4F565A"/>
                </a:solidFill>
                <a:latin typeface="Bebas Neue Bold" panose="020B0606020202050201" pitchFamily="34" charset="-52"/>
              </a:rPr>
              <a:t>ЦЕНТР РАЗВИТИЯ</a:t>
            </a:r>
            <a:r>
              <a:rPr lang="en-US" sz="1200" dirty="0">
                <a:solidFill>
                  <a:srgbClr val="4F565A"/>
                </a:solidFill>
                <a:latin typeface="Bebas Neue Bold" panose="020B0606020202050201" pitchFamily="34" charset="-52"/>
              </a:rPr>
              <a:t> </a:t>
            </a:r>
            <a:r>
              <a:rPr lang="ru-RU" sz="1200" dirty="0">
                <a:solidFill>
                  <a:srgbClr val="00CCFF"/>
                </a:solidFill>
                <a:latin typeface="Bebas Neue Bold" panose="020B0606020202050201" pitchFamily="34" charset="-52"/>
              </a:rPr>
              <a:t>КОМПЕТЕНЦИЙ</a:t>
            </a:r>
            <a:endParaRPr lang="ru-RU" sz="1200" dirty="0">
              <a:solidFill>
                <a:srgbClr val="4F565A"/>
              </a:solidFill>
              <a:latin typeface="Bebas Neue Bold" panose="020B0606020202050201" pitchFamily="34" charset="-52"/>
            </a:endParaRPr>
          </a:p>
        </p:txBody>
      </p:sp>
    </p:spTree>
    <p:extLst>
      <p:ext uri="{BB962C8B-B14F-4D97-AF65-F5344CB8AC3E}">
        <p14:creationId xmlns:p14="http://schemas.microsoft.com/office/powerpoint/2010/main" val="3336661411"/>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guide id="3" orient="horz" pos="1008">
          <p15:clr>
            <a:srgbClr val="FBAE40"/>
          </p15:clr>
        </p15:guide>
        <p15:guide id="4" orient="horz" pos="917">
          <p15:clr>
            <a:srgbClr val="FBAE40"/>
          </p15:clr>
        </p15:guide>
        <p15:guide id="5" orient="horz" pos="350">
          <p15:clr>
            <a:srgbClr val="FBAE40"/>
          </p15:clr>
        </p15:guide>
        <p15:guide id="6" orient="horz" pos="259">
          <p15:clr>
            <a:srgbClr val="FBAE40"/>
          </p15:clr>
        </p15:guide>
        <p15:guide id="7" orient="horz" pos="1575">
          <p15:clr>
            <a:srgbClr val="FBAE40"/>
          </p15:clr>
        </p15:guide>
        <p15:guide id="8" orient="horz" pos="2232">
          <p15:clr>
            <a:srgbClr val="FBAE40"/>
          </p15:clr>
        </p15:guide>
        <p15:guide id="9" orient="horz" pos="1665">
          <p15:clr>
            <a:srgbClr val="FBAE40"/>
          </p15:clr>
        </p15:guide>
        <p15:guide id="10" orient="horz" pos="2323">
          <p15:clr>
            <a:srgbClr val="FBAE40"/>
          </p15:clr>
        </p15:guide>
        <p15:guide id="11" orient="horz" pos="2890">
          <p15:clr>
            <a:srgbClr val="FBAE40"/>
          </p15:clr>
        </p15:guide>
        <p15:guide id="12" orient="horz" pos="2981">
          <p15:clr>
            <a:srgbClr val="FBAE40"/>
          </p15:clr>
        </p15:guide>
        <p15:guide id="13" pos="2925">
          <p15:clr>
            <a:srgbClr val="FBAE40"/>
          </p15:clr>
        </p15:guide>
        <p15:guide id="14" pos="3492">
          <p15:clr>
            <a:srgbClr val="FBAE40"/>
          </p15:clr>
        </p15:guide>
        <p15:guide id="15" pos="3583">
          <p15:clr>
            <a:srgbClr val="FBAE40"/>
          </p15:clr>
        </p15:guide>
        <p15:guide id="16" pos="4150">
          <p15:clr>
            <a:srgbClr val="FBAE40"/>
          </p15:clr>
        </p15:guide>
        <p15:guide id="17" pos="4241">
          <p15:clr>
            <a:srgbClr val="FBAE40"/>
          </p15:clr>
        </p15:guide>
        <p15:guide id="18" pos="4808">
          <p15:clr>
            <a:srgbClr val="FBAE40"/>
          </p15:clr>
        </p15:guide>
        <p15:guide id="19" pos="4898">
          <p15:clr>
            <a:srgbClr val="FBAE40"/>
          </p15:clr>
        </p15:guide>
        <p15:guide id="20" pos="5465">
          <p15:clr>
            <a:srgbClr val="FBAE40"/>
          </p15:clr>
        </p15:guide>
        <p15:guide id="21" pos="5556">
          <p15:clr>
            <a:srgbClr val="FBAE40"/>
          </p15:clr>
        </p15:guide>
        <p15:guide id="22" pos="2835">
          <p15:clr>
            <a:srgbClr val="FBAE40"/>
          </p15:clr>
        </p15:guide>
        <p15:guide id="23" pos="2268">
          <p15:clr>
            <a:srgbClr val="FBAE40"/>
          </p15:clr>
        </p15:guide>
        <p15:guide id="24" pos="2177">
          <p15:clr>
            <a:srgbClr val="FBAE40"/>
          </p15:clr>
        </p15:guide>
        <p15:guide id="25" pos="1610">
          <p15:clr>
            <a:srgbClr val="FBAE40"/>
          </p15:clr>
        </p15:guide>
        <p15:guide id="26" pos="1519">
          <p15:clr>
            <a:srgbClr val="FBAE40"/>
          </p15:clr>
        </p15:guide>
        <p15:guide id="27" pos="952">
          <p15:clr>
            <a:srgbClr val="FBAE40"/>
          </p15:clr>
        </p15:guide>
        <p15:guide id="28" pos="862">
          <p15:clr>
            <a:srgbClr val="FBAE40"/>
          </p15:clr>
        </p15:guide>
        <p15:guide id="29" pos="295">
          <p15:clr>
            <a:srgbClr val="FBAE40"/>
          </p15:clr>
        </p15:guide>
        <p15:guide id="30" pos="204">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endParaRPr lang="ru-RU">
              <a:solidFill>
                <a:prstClr val="black">
                  <a:tint val="75000"/>
                </a:prstClr>
              </a:solidFill>
            </a:endParaRPr>
          </a:p>
        </p:txBody>
      </p:sp>
      <p:sp>
        <p:nvSpPr>
          <p:cNvPr id="5" name="Footer Placeholder 4"/>
          <p:cNvSpPr>
            <a:spLocks noGrp="1"/>
          </p:cNvSpPr>
          <p:nvPr>
            <p:ph type="ftr" sz="quarter" idx="11"/>
          </p:nvPr>
        </p:nvSpPr>
        <p:spPr/>
        <p:txBody>
          <a:bodyPr/>
          <a:lstStyle/>
          <a:p>
            <a:endParaRPr lang="ru-RU">
              <a:solidFill>
                <a:prstClr val="black">
                  <a:tint val="75000"/>
                </a:prstClr>
              </a:solidFill>
            </a:endParaRPr>
          </a:p>
        </p:txBody>
      </p:sp>
      <p:sp>
        <p:nvSpPr>
          <p:cNvPr id="6" name="Slide Number Placeholder 5"/>
          <p:cNvSpPr>
            <a:spLocks noGrp="1"/>
          </p:cNvSpPr>
          <p:nvPr>
            <p:ph type="sldNum" sz="quarter" idx="12"/>
          </p:nvPr>
        </p:nvSpPr>
        <p:spPr/>
        <p:txBody>
          <a:bodyPr/>
          <a:lstStyle/>
          <a:p>
            <a:fld id="{17B6B666-9CB3-428E-A9DF-602B82E2AA2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77450943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ru-RU"/>
              <a:t>Образец заголовка</a:t>
            </a:r>
            <a:endParaRPr lang="en-US" dirty="0"/>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endParaRPr lang="ru-RU">
              <a:solidFill>
                <a:prstClr val="black">
                  <a:tint val="75000"/>
                </a:prstClr>
              </a:solidFill>
            </a:endParaRPr>
          </a:p>
        </p:txBody>
      </p:sp>
      <p:sp>
        <p:nvSpPr>
          <p:cNvPr id="5" name="Footer Placeholder 4"/>
          <p:cNvSpPr>
            <a:spLocks noGrp="1"/>
          </p:cNvSpPr>
          <p:nvPr>
            <p:ph type="ftr" sz="quarter" idx="11"/>
          </p:nvPr>
        </p:nvSpPr>
        <p:spPr/>
        <p:txBody>
          <a:bodyPr/>
          <a:lstStyle/>
          <a:p>
            <a:endParaRPr lang="ru-RU">
              <a:solidFill>
                <a:prstClr val="black">
                  <a:tint val="75000"/>
                </a:prstClr>
              </a:solidFill>
            </a:endParaRPr>
          </a:p>
        </p:txBody>
      </p:sp>
      <p:sp>
        <p:nvSpPr>
          <p:cNvPr id="6" name="Slide Number Placeholder 5"/>
          <p:cNvSpPr>
            <a:spLocks noGrp="1"/>
          </p:cNvSpPr>
          <p:nvPr>
            <p:ph type="sldNum" sz="quarter" idx="12"/>
          </p:nvPr>
        </p:nvSpPr>
        <p:spPr/>
        <p:txBody>
          <a:bodyPr/>
          <a:lstStyle/>
          <a:p>
            <a:fld id="{17B6B666-9CB3-428E-A9DF-602B82E2AA2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77436688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28650" y="1369219"/>
            <a:ext cx="3886200" cy="3263504"/>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4629150" y="1369219"/>
            <a:ext cx="3886200" cy="3263504"/>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endParaRPr lang="ru-RU">
              <a:solidFill>
                <a:prstClr val="black">
                  <a:tint val="75000"/>
                </a:prstClr>
              </a:solidFill>
            </a:endParaRPr>
          </a:p>
        </p:txBody>
      </p:sp>
      <p:sp>
        <p:nvSpPr>
          <p:cNvPr id="6" name="Footer Placeholder 5"/>
          <p:cNvSpPr>
            <a:spLocks noGrp="1"/>
          </p:cNvSpPr>
          <p:nvPr>
            <p:ph type="ftr" sz="quarter" idx="11"/>
          </p:nvPr>
        </p:nvSpPr>
        <p:spPr/>
        <p:txBody>
          <a:bodyPr/>
          <a:lstStyle/>
          <a:p>
            <a:endParaRPr lang="ru-RU">
              <a:solidFill>
                <a:prstClr val="black">
                  <a:tint val="75000"/>
                </a:prstClr>
              </a:solidFill>
            </a:endParaRPr>
          </a:p>
        </p:txBody>
      </p:sp>
      <p:sp>
        <p:nvSpPr>
          <p:cNvPr id="7" name="Slide Number Placeholder 6"/>
          <p:cNvSpPr>
            <a:spLocks noGrp="1"/>
          </p:cNvSpPr>
          <p:nvPr>
            <p:ph type="sldNum" sz="quarter" idx="12"/>
          </p:nvPr>
        </p:nvSpPr>
        <p:spPr/>
        <p:txBody>
          <a:bodyPr/>
          <a:lstStyle/>
          <a:p>
            <a:fld id="{17B6B666-9CB3-428E-A9DF-602B82E2AA2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428968137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ru-RU"/>
              <a:t>Образец заголовка</a:t>
            </a:r>
            <a:endParaRPr lang="en-US" dirty="0"/>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4" name="Content Placeholder 3"/>
          <p:cNvSpPr>
            <a:spLocks noGrp="1"/>
          </p:cNvSpPr>
          <p:nvPr>
            <p:ph sz="half" idx="2"/>
          </p:nvPr>
        </p:nvSpPr>
        <p:spPr>
          <a:xfrm>
            <a:off x="629842" y="1878806"/>
            <a:ext cx="3868340" cy="2763441"/>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6" name="Content Placeholder 5"/>
          <p:cNvSpPr>
            <a:spLocks noGrp="1"/>
          </p:cNvSpPr>
          <p:nvPr>
            <p:ph sz="quarter" idx="4"/>
          </p:nvPr>
        </p:nvSpPr>
        <p:spPr>
          <a:xfrm>
            <a:off x="4629150" y="1878806"/>
            <a:ext cx="3887391" cy="2763441"/>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endParaRPr lang="ru-RU">
              <a:solidFill>
                <a:prstClr val="black">
                  <a:tint val="75000"/>
                </a:prstClr>
              </a:solidFill>
            </a:endParaRPr>
          </a:p>
        </p:txBody>
      </p:sp>
      <p:sp>
        <p:nvSpPr>
          <p:cNvPr id="8" name="Footer Placeholder 7"/>
          <p:cNvSpPr>
            <a:spLocks noGrp="1"/>
          </p:cNvSpPr>
          <p:nvPr>
            <p:ph type="ftr" sz="quarter" idx="11"/>
          </p:nvPr>
        </p:nvSpPr>
        <p:spPr/>
        <p:txBody>
          <a:bodyPr/>
          <a:lstStyle/>
          <a:p>
            <a:endParaRPr lang="ru-RU">
              <a:solidFill>
                <a:prstClr val="black">
                  <a:tint val="75000"/>
                </a:prstClr>
              </a:solidFill>
            </a:endParaRPr>
          </a:p>
        </p:txBody>
      </p:sp>
      <p:sp>
        <p:nvSpPr>
          <p:cNvPr id="9" name="Slide Number Placeholder 8"/>
          <p:cNvSpPr>
            <a:spLocks noGrp="1"/>
          </p:cNvSpPr>
          <p:nvPr>
            <p:ph type="sldNum" sz="quarter" idx="12"/>
          </p:nvPr>
        </p:nvSpPr>
        <p:spPr/>
        <p:txBody>
          <a:bodyPr/>
          <a:lstStyle/>
          <a:p>
            <a:fld id="{17B6B666-9CB3-428E-A9DF-602B82E2AA2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33135123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endParaRPr lang="ru-RU">
              <a:solidFill>
                <a:prstClr val="black">
                  <a:tint val="75000"/>
                </a:prstClr>
              </a:solidFill>
            </a:endParaRPr>
          </a:p>
        </p:txBody>
      </p:sp>
      <p:sp>
        <p:nvSpPr>
          <p:cNvPr id="4" name="Footer Placeholder 3"/>
          <p:cNvSpPr>
            <a:spLocks noGrp="1"/>
          </p:cNvSpPr>
          <p:nvPr>
            <p:ph type="ftr" sz="quarter" idx="11"/>
          </p:nvPr>
        </p:nvSpPr>
        <p:spPr/>
        <p:txBody>
          <a:bodyPr/>
          <a:lstStyle/>
          <a:p>
            <a:endParaRPr lang="ru-RU">
              <a:solidFill>
                <a:prstClr val="black">
                  <a:tint val="75000"/>
                </a:prstClr>
              </a:solidFill>
            </a:endParaRPr>
          </a:p>
        </p:txBody>
      </p:sp>
      <p:sp>
        <p:nvSpPr>
          <p:cNvPr id="5" name="Slide Number Placeholder 4"/>
          <p:cNvSpPr>
            <a:spLocks noGrp="1"/>
          </p:cNvSpPr>
          <p:nvPr>
            <p:ph type="sldNum" sz="quarter" idx="12"/>
          </p:nvPr>
        </p:nvSpPr>
        <p:spPr/>
        <p:txBody>
          <a:bodyPr/>
          <a:lstStyle/>
          <a:p>
            <a:fld id="{17B6B666-9CB3-428E-A9DF-602B82E2AA2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5893469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ru-RU">
              <a:solidFill>
                <a:prstClr val="black">
                  <a:tint val="75000"/>
                </a:prstClr>
              </a:solidFill>
            </a:endParaRPr>
          </a:p>
        </p:txBody>
      </p:sp>
      <p:sp>
        <p:nvSpPr>
          <p:cNvPr id="3" name="Footer Placeholder 2"/>
          <p:cNvSpPr>
            <a:spLocks noGrp="1"/>
          </p:cNvSpPr>
          <p:nvPr>
            <p:ph type="ftr" sz="quarter" idx="11"/>
          </p:nvPr>
        </p:nvSpPr>
        <p:spPr/>
        <p:txBody>
          <a:bodyPr/>
          <a:lstStyle/>
          <a:p>
            <a:endParaRPr lang="ru-RU">
              <a:solidFill>
                <a:prstClr val="black">
                  <a:tint val="75000"/>
                </a:prstClr>
              </a:solidFill>
            </a:endParaRPr>
          </a:p>
        </p:txBody>
      </p:sp>
      <p:sp>
        <p:nvSpPr>
          <p:cNvPr id="4" name="Slide Number Placeholder 3"/>
          <p:cNvSpPr>
            <a:spLocks noGrp="1"/>
          </p:cNvSpPr>
          <p:nvPr>
            <p:ph type="sldNum" sz="quarter" idx="12"/>
          </p:nvPr>
        </p:nvSpPr>
        <p:spPr/>
        <p:txBody>
          <a:bodyPr/>
          <a:lstStyle/>
          <a:p>
            <a:fld id="{17B6B666-9CB3-428E-A9DF-602B82E2AA2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93101952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ru-RU"/>
              <a:t>Образец заголовка</a:t>
            </a:r>
            <a:endParaRPr lang="en-US" dirty="0"/>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a:t>Образец текста</a:t>
            </a:r>
          </a:p>
        </p:txBody>
      </p:sp>
      <p:sp>
        <p:nvSpPr>
          <p:cNvPr id="5" name="Date Placeholder 4"/>
          <p:cNvSpPr>
            <a:spLocks noGrp="1"/>
          </p:cNvSpPr>
          <p:nvPr>
            <p:ph type="dt" sz="half" idx="10"/>
          </p:nvPr>
        </p:nvSpPr>
        <p:spPr/>
        <p:txBody>
          <a:bodyPr/>
          <a:lstStyle/>
          <a:p>
            <a:endParaRPr lang="ru-RU">
              <a:solidFill>
                <a:prstClr val="black">
                  <a:tint val="75000"/>
                </a:prstClr>
              </a:solidFill>
            </a:endParaRPr>
          </a:p>
        </p:txBody>
      </p:sp>
      <p:sp>
        <p:nvSpPr>
          <p:cNvPr id="6" name="Footer Placeholder 5"/>
          <p:cNvSpPr>
            <a:spLocks noGrp="1"/>
          </p:cNvSpPr>
          <p:nvPr>
            <p:ph type="ftr" sz="quarter" idx="11"/>
          </p:nvPr>
        </p:nvSpPr>
        <p:spPr/>
        <p:txBody>
          <a:bodyPr/>
          <a:lstStyle/>
          <a:p>
            <a:endParaRPr lang="ru-RU">
              <a:solidFill>
                <a:prstClr val="black">
                  <a:tint val="75000"/>
                </a:prstClr>
              </a:solidFill>
            </a:endParaRPr>
          </a:p>
        </p:txBody>
      </p:sp>
      <p:sp>
        <p:nvSpPr>
          <p:cNvPr id="7" name="Slide Number Placeholder 6"/>
          <p:cNvSpPr>
            <a:spLocks noGrp="1"/>
          </p:cNvSpPr>
          <p:nvPr>
            <p:ph type="sldNum" sz="quarter" idx="12"/>
          </p:nvPr>
        </p:nvSpPr>
        <p:spPr/>
        <p:txBody>
          <a:bodyPr/>
          <a:lstStyle/>
          <a:p>
            <a:fld id="{17B6B666-9CB3-428E-A9DF-602B82E2AA2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26167104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ru-RU"/>
              <a:t>Вставка рисунка</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a:t>Образец текста</a:t>
            </a:r>
          </a:p>
        </p:txBody>
      </p:sp>
      <p:sp>
        <p:nvSpPr>
          <p:cNvPr id="5" name="Date Placeholder 4"/>
          <p:cNvSpPr>
            <a:spLocks noGrp="1"/>
          </p:cNvSpPr>
          <p:nvPr>
            <p:ph type="dt" sz="half" idx="10"/>
          </p:nvPr>
        </p:nvSpPr>
        <p:spPr/>
        <p:txBody>
          <a:bodyPr/>
          <a:lstStyle/>
          <a:p>
            <a:endParaRPr lang="ru-RU">
              <a:solidFill>
                <a:prstClr val="black">
                  <a:tint val="75000"/>
                </a:prstClr>
              </a:solidFill>
            </a:endParaRPr>
          </a:p>
        </p:txBody>
      </p:sp>
      <p:sp>
        <p:nvSpPr>
          <p:cNvPr id="6" name="Footer Placeholder 5"/>
          <p:cNvSpPr>
            <a:spLocks noGrp="1"/>
          </p:cNvSpPr>
          <p:nvPr>
            <p:ph type="ftr" sz="quarter" idx="11"/>
          </p:nvPr>
        </p:nvSpPr>
        <p:spPr/>
        <p:txBody>
          <a:bodyPr/>
          <a:lstStyle/>
          <a:p>
            <a:endParaRPr lang="ru-RU">
              <a:solidFill>
                <a:prstClr val="black">
                  <a:tint val="75000"/>
                </a:prstClr>
              </a:solidFill>
            </a:endParaRPr>
          </a:p>
        </p:txBody>
      </p:sp>
      <p:sp>
        <p:nvSpPr>
          <p:cNvPr id="7" name="Slide Number Placeholder 6"/>
          <p:cNvSpPr>
            <a:spLocks noGrp="1"/>
          </p:cNvSpPr>
          <p:nvPr>
            <p:ph type="sldNum" sz="quarter" idx="12"/>
          </p:nvPr>
        </p:nvSpPr>
        <p:spPr/>
        <p:txBody>
          <a:bodyPr/>
          <a:lstStyle/>
          <a:p>
            <a:fld id="{17B6B666-9CB3-428E-A9DF-602B82E2AA2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12347861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endParaRPr lang="ru-RU">
              <a:solidFill>
                <a:prstClr val="black">
                  <a:tint val="75000"/>
                </a:prstClr>
              </a:solidFill>
            </a:endParaRPr>
          </a:p>
        </p:txBody>
      </p:sp>
      <p:sp>
        <p:nvSpPr>
          <p:cNvPr id="5" name="Footer Placeholder 4"/>
          <p:cNvSpPr>
            <a:spLocks noGrp="1"/>
          </p:cNvSpPr>
          <p:nvPr>
            <p:ph type="ftr" sz="quarter" idx="11"/>
          </p:nvPr>
        </p:nvSpPr>
        <p:spPr/>
        <p:txBody>
          <a:bodyPr/>
          <a:lstStyle/>
          <a:p>
            <a:endParaRPr lang="ru-RU">
              <a:solidFill>
                <a:prstClr val="black">
                  <a:tint val="75000"/>
                </a:prstClr>
              </a:solidFill>
            </a:endParaRPr>
          </a:p>
        </p:txBody>
      </p:sp>
      <p:sp>
        <p:nvSpPr>
          <p:cNvPr id="6" name="Slide Number Placeholder 5"/>
          <p:cNvSpPr>
            <a:spLocks noGrp="1"/>
          </p:cNvSpPr>
          <p:nvPr>
            <p:ph type="sldNum" sz="quarter" idx="12"/>
          </p:nvPr>
        </p:nvSpPr>
        <p:spPr/>
        <p:txBody>
          <a:bodyPr/>
          <a:lstStyle/>
          <a:p>
            <a:fld id="{17B6B666-9CB3-428E-A9DF-602B82E2AA2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9426177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Пользовательский макет">
    <p:spTree>
      <p:nvGrpSpPr>
        <p:cNvPr id="1" name=""/>
        <p:cNvGrpSpPr/>
        <p:nvPr/>
      </p:nvGrpSpPr>
      <p:grpSpPr>
        <a:xfrm>
          <a:off x="0" y="0"/>
          <a:ext cx="0" cy="0"/>
          <a:chOff x="0" y="0"/>
          <a:chExt cx="0" cy="0"/>
        </a:xfrm>
      </p:grpSpPr>
      <p:sp>
        <p:nvSpPr>
          <p:cNvPr id="6" name="Прямоугольник 5"/>
          <p:cNvSpPr/>
          <p:nvPr userDrawn="1"/>
        </p:nvSpPr>
        <p:spPr>
          <a:xfrm>
            <a:off x="0" y="555625"/>
            <a:ext cx="144462" cy="4032250"/>
          </a:xfrm>
          <a:prstGeom prst="rect">
            <a:avLst/>
          </a:prstGeom>
          <a:solidFill>
            <a:srgbClr val="00CCF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76" tIns="66039" rIns="132076" bIns="66039" numCol="1" spcCol="0" rtlCol="0" fromWordArt="0" anchor="ctr" anchorCtr="0" forceAA="0" compatLnSpc="1">
            <a:prstTxWarp prst="textNoShape">
              <a:avLst/>
            </a:prstTxWarp>
            <a:noAutofit/>
          </a:bodyPr>
          <a:lstStyle/>
          <a:p>
            <a:pPr algn="ctr"/>
            <a:endParaRPr lang="ru-RU" sz="2601"/>
          </a:p>
        </p:txBody>
      </p:sp>
      <p:sp>
        <p:nvSpPr>
          <p:cNvPr id="3" name="Прямоугольник 2"/>
          <p:cNvSpPr/>
          <p:nvPr userDrawn="1"/>
        </p:nvSpPr>
        <p:spPr>
          <a:xfrm>
            <a:off x="465931"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 name="Прямоугольник 3"/>
          <p:cNvSpPr/>
          <p:nvPr userDrawn="1"/>
        </p:nvSpPr>
        <p:spPr>
          <a:xfrm>
            <a:off x="1510506"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Прямоугольник 4"/>
          <p:cNvSpPr/>
          <p:nvPr userDrawn="1"/>
        </p:nvSpPr>
        <p:spPr>
          <a:xfrm>
            <a:off x="2555081"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Прямоугольник 6"/>
          <p:cNvSpPr/>
          <p:nvPr userDrawn="1"/>
        </p:nvSpPr>
        <p:spPr>
          <a:xfrm>
            <a:off x="3599656"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Прямоугольник 7"/>
          <p:cNvSpPr/>
          <p:nvPr userDrawn="1"/>
        </p:nvSpPr>
        <p:spPr>
          <a:xfrm>
            <a:off x="4644231"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Прямоугольник 8"/>
          <p:cNvSpPr/>
          <p:nvPr userDrawn="1"/>
        </p:nvSpPr>
        <p:spPr>
          <a:xfrm>
            <a:off x="5688806"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Прямоугольник 9"/>
          <p:cNvSpPr/>
          <p:nvPr userDrawn="1"/>
        </p:nvSpPr>
        <p:spPr>
          <a:xfrm>
            <a:off x="6733381"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Прямоугольник 10"/>
          <p:cNvSpPr/>
          <p:nvPr userDrawn="1"/>
        </p:nvSpPr>
        <p:spPr>
          <a:xfrm>
            <a:off x="7777956"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4" name="Прямоугольник 13"/>
          <p:cNvSpPr/>
          <p:nvPr userDrawn="1"/>
        </p:nvSpPr>
        <p:spPr>
          <a:xfrm>
            <a:off x="0" y="4732339"/>
            <a:ext cx="9144000" cy="41116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5" name="Номер слайда 3"/>
          <p:cNvSpPr>
            <a:spLocks noGrp="1"/>
          </p:cNvSpPr>
          <p:nvPr>
            <p:ph type="sldNum" sz="quarter" idx="12"/>
          </p:nvPr>
        </p:nvSpPr>
        <p:spPr>
          <a:xfrm>
            <a:off x="468313" y="4732338"/>
            <a:ext cx="603250" cy="396875"/>
          </a:xfrm>
        </p:spPr>
        <p:txBody>
          <a:bodyPr lIns="0" tIns="0" rIns="0" bIns="0"/>
          <a:lstStyle>
            <a:lvl1pPr algn="l">
              <a:defRPr sz="1000">
                <a:solidFill>
                  <a:schemeClr val="tx1">
                    <a:lumMod val="75000"/>
                    <a:lumOff val="25000"/>
                  </a:schemeClr>
                </a:solidFill>
              </a:defRPr>
            </a:lvl1pPr>
          </a:lstStyle>
          <a:p>
            <a:fld id="{94A437FB-3351-436A-937A-70FB56BF565B}" type="slidenum">
              <a:rPr lang="ru-RU" smtClean="0"/>
              <a:pPr/>
              <a:t>‹#›</a:t>
            </a:fld>
            <a:endParaRPr lang="ru-RU" dirty="0"/>
          </a:p>
        </p:txBody>
      </p:sp>
      <p:sp>
        <p:nvSpPr>
          <p:cNvPr id="16" name="TextBox 15"/>
          <p:cNvSpPr txBox="1"/>
          <p:nvPr userDrawn="1"/>
        </p:nvSpPr>
        <p:spPr>
          <a:xfrm>
            <a:off x="4787900" y="4746625"/>
            <a:ext cx="4032250" cy="396875"/>
          </a:xfrm>
          <a:prstGeom prst="rect">
            <a:avLst/>
          </a:prstGeom>
          <a:noFill/>
        </p:spPr>
        <p:txBody>
          <a:bodyPr wrap="square" lIns="0" rIns="0" rtlCol="0" anchor="ctr" anchorCtr="0">
            <a:noAutofit/>
          </a:bodyPr>
          <a:lstStyle/>
          <a:p>
            <a:pPr algn="r"/>
            <a:r>
              <a:rPr lang="ru-RU" sz="700" b="1" dirty="0">
                <a:solidFill>
                  <a:schemeClr val="tx1">
                    <a:lumMod val="75000"/>
                    <a:lumOff val="25000"/>
                  </a:schemeClr>
                </a:solidFill>
              </a:rPr>
              <a:t>Ваша Компания</a:t>
            </a:r>
            <a:r>
              <a:rPr lang="en-US" sz="700" b="1" dirty="0">
                <a:solidFill>
                  <a:schemeClr val="tx1">
                    <a:lumMod val="75000"/>
                    <a:lumOff val="25000"/>
                  </a:schemeClr>
                </a:solidFill>
              </a:rPr>
              <a:t>   </a:t>
            </a:r>
            <a:r>
              <a:rPr lang="en-US" sz="700" dirty="0">
                <a:solidFill>
                  <a:schemeClr val="tx1">
                    <a:lumMod val="75000"/>
                    <a:lumOff val="25000"/>
                  </a:schemeClr>
                </a:solidFill>
              </a:rPr>
              <a:t>|   </a:t>
            </a:r>
            <a:r>
              <a:rPr lang="ru-RU" sz="700" dirty="0">
                <a:solidFill>
                  <a:schemeClr val="tx1">
                    <a:lumMod val="75000"/>
                    <a:lumOff val="25000"/>
                  </a:schemeClr>
                </a:solidFill>
              </a:rPr>
              <a:t>Коммерческое</a:t>
            </a:r>
            <a:r>
              <a:rPr lang="ru-RU" sz="700" baseline="0" dirty="0">
                <a:solidFill>
                  <a:schemeClr val="tx1">
                    <a:lumMod val="75000"/>
                    <a:lumOff val="25000"/>
                  </a:schemeClr>
                </a:solidFill>
              </a:rPr>
              <a:t> предложение для Концерна Салют</a:t>
            </a:r>
            <a:endParaRPr lang="ru-RU" sz="700" dirty="0">
              <a:solidFill>
                <a:schemeClr val="tx1">
                  <a:lumMod val="75000"/>
                  <a:lumOff val="25000"/>
                </a:schemeClr>
              </a:solidFill>
            </a:endParaRPr>
          </a:p>
        </p:txBody>
      </p:sp>
      <p:sp>
        <p:nvSpPr>
          <p:cNvPr id="17" name="Прямоугольник 16"/>
          <p:cNvSpPr/>
          <p:nvPr userDrawn="1"/>
        </p:nvSpPr>
        <p:spPr>
          <a:xfrm>
            <a:off x="0" y="-1"/>
            <a:ext cx="9144000" cy="4111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8" name="TextBox 17"/>
          <p:cNvSpPr txBox="1"/>
          <p:nvPr userDrawn="1"/>
        </p:nvSpPr>
        <p:spPr>
          <a:xfrm>
            <a:off x="4643438" y="211108"/>
            <a:ext cx="4032250" cy="200055"/>
          </a:xfrm>
          <a:prstGeom prst="rect">
            <a:avLst/>
          </a:prstGeom>
          <a:noFill/>
        </p:spPr>
        <p:txBody>
          <a:bodyPr wrap="square" lIns="0" rIns="0" rtlCol="0">
            <a:spAutoFit/>
          </a:bodyPr>
          <a:lstStyle/>
          <a:p>
            <a:pPr algn="r"/>
            <a:r>
              <a:rPr lang="en-US" sz="700" dirty="0">
                <a:solidFill>
                  <a:schemeClr val="tx1">
                    <a:lumMod val="75000"/>
                    <a:lumOff val="25000"/>
                  </a:schemeClr>
                </a:solidFill>
              </a:rPr>
              <a:t>+7(000) 000-00-00   |  www.site</a:t>
            </a:r>
            <a:r>
              <a:rPr lang="ru-RU" sz="700" dirty="0">
                <a:solidFill>
                  <a:schemeClr val="tx1">
                    <a:lumMod val="75000"/>
                    <a:lumOff val="25000"/>
                  </a:schemeClr>
                </a:solidFill>
              </a:rPr>
              <a:t>-</a:t>
            </a:r>
            <a:r>
              <a:rPr lang="en-US" sz="700" dirty="0">
                <a:solidFill>
                  <a:schemeClr val="tx1">
                    <a:lumMod val="75000"/>
                    <a:lumOff val="25000"/>
                  </a:schemeClr>
                </a:solidFill>
              </a:rPr>
              <a:t>mycompany.ru   |   </a:t>
            </a:r>
            <a:r>
              <a:rPr lang="en-US" sz="700" dirty="0" err="1">
                <a:solidFill>
                  <a:schemeClr val="tx1">
                    <a:lumMod val="75000"/>
                    <a:lumOff val="25000"/>
                  </a:schemeClr>
                </a:solidFill>
              </a:rPr>
              <a:t>info@site</a:t>
            </a:r>
            <a:r>
              <a:rPr lang="ru-RU" sz="700" dirty="0">
                <a:solidFill>
                  <a:schemeClr val="tx1">
                    <a:lumMod val="75000"/>
                    <a:lumOff val="25000"/>
                  </a:schemeClr>
                </a:solidFill>
              </a:rPr>
              <a:t>-</a:t>
            </a:r>
            <a:r>
              <a:rPr lang="en-US" sz="700" dirty="0">
                <a:solidFill>
                  <a:schemeClr val="tx1">
                    <a:lumMod val="75000"/>
                    <a:lumOff val="25000"/>
                  </a:schemeClr>
                </a:solidFill>
              </a:rPr>
              <a:t>mycompany.ru</a:t>
            </a:r>
            <a:endParaRPr lang="ru-RU" sz="700" dirty="0">
              <a:solidFill>
                <a:schemeClr val="tx1">
                  <a:lumMod val="75000"/>
                  <a:lumOff val="25000"/>
                </a:schemeClr>
              </a:solidFill>
            </a:endParaRPr>
          </a:p>
        </p:txBody>
      </p:sp>
      <p:sp>
        <p:nvSpPr>
          <p:cNvPr id="20" name="TextBox 19"/>
          <p:cNvSpPr txBox="1"/>
          <p:nvPr/>
        </p:nvSpPr>
        <p:spPr>
          <a:xfrm>
            <a:off x="360680" y="41831"/>
            <a:ext cx="1150620" cy="369332"/>
          </a:xfrm>
          <a:prstGeom prst="rect">
            <a:avLst/>
          </a:prstGeom>
          <a:noFill/>
        </p:spPr>
        <p:txBody>
          <a:bodyPr wrap="square" rtlCol="0">
            <a:spAutoFit/>
          </a:bodyPr>
          <a:lstStyle/>
          <a:p>
            <a:r>
              <a:rPr lang="en-US" b="1" dirty="0">
                <a:solidFill>
                  <a:schemeClr val="tx1">
                    <a:lumMod val="75000"/>
                    <a:lumOff val="25000"/>
                  </a:schemeClr>
                </a:solidFill>
              </a:rPr>
              <a:t>LOGO</a:t>
            </a:r>
            <a:endParaRPr lang="ru-RU" b="1" dirty="0">
              <a:solidFill>
                <a:schemeClr val="tx1">
                  <a:lumMod val="75000"/>
                  <a:lumOff val="25000"/>
                </a:schemeClr>
              </a:solidFill>
            </a:endParaRPr>
          </a:p>
        </p:txBody>
      </p:sp>
    </p:spTree>
    <p:extLst>
      <p:ext uri="{BB962C8B-B14F-4D97-AF65-F5344CB8AC3E}">
        <p14:creationId xmlns:p14="http://schemas.microsoft.com/office/powerpoint/2010/main" val="2743746505"/>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guide id="3" orient="horz" pos="1008">
          <p15:clr>
            <a:srgbClr val="FBAE40"/>
          </p15:clr>
        </p15:guide>
        <p15:guide id="4" orient="horz" pos="917">
          <p15:clr>
            <a:srgbClr val="FBAE40"/>
          </p15:clr>
        </p15:guide>
        <p15:guide id="5" orient="horz" pos="350">
          <p15:clr>
            <a:srgbClr val="FBAE40"/>
          </p15:clr>
        </p15:guide>
        <p15:guide id="6" orient="horz" pos="259">
          <p15:clr>
            <a:srgbClr val="FBAE40"/>
          </p15:clr>
        </p15:guide>
        <p15:guide id="7" orient="horz" pos="1575">
          <p15:clr>
            <a:srgbClr val="FBAE40"/>
          </p15:clr>
        </p15:guide>
        <p15:guide id="8" orient="horz" pos="2232">
          <p15:clr>
            <a:srgbClr val="FBAE40"/>
          </p15:clr>
        </p15:guide>
        <p15:guide id="9" orient="horz" pos="1665">
          <p15:clr>
            <a:srgbClr val="FBAE40"/>
          </p15:clr>
        </p15:guide>
        <p15:guide id="10" orient="horz" pos="2323">
          <p15:clr>
            <a:srgbClr val="FBAE40"/>
          </p15:clr>
        </p15:guide>
        <p15:guide id="11" orient="horz" pos="2890">
          <p15:clr>
            <a:srgbClr val="FBAE40"/>
          </p15:clr>
        </p15:guide>
        <p15:guide id="12" orient="horz" pos="2981">
          <p15:clr>
            <a:srgbClr val="FBAE40"/>
          </p15:clr>
        </p15:guide>
        <p15:guide id="13" pos="2925">
          <p15:clr>
            <a:srgbClr val="FBAE40"/>
          </p15:clr>
        </p15:guide>
        <p15:guide id="14" pos="3492">
          <p15:clr>
            <a:srgbClr val="FBAE40"/>
          </p15:clr>
        </p15:guide>
        <p15:guide id="15" pos="3583">
          <p15:clr>
            <a:srgbClr val="FBAE40"/>
          </p15:clr>
        </p15:guide>
        <p15:guide id="16" pos="4150">
          <p15:clr>
            <a:srgbClr val="FBAE40"/>
          </p15:clr>
        </p15:guide>
        <p15:guide id="17" pos="4241">
          <p15:clr>
            <a:srgbClr val="FBAE40"/>
          </p15:clr>
        </p15:guide>
        <p15:guide id="18" pos="4808">
          <p15:clr>
            <a:srgbClr val="FBAE40"/>
          </p15:clr>
        </p15:guide>
        <p15:guide id="19" pos="4898">
          <p15:clr>
            <a:srgbClr val="FBAE40"/>
          </p15:clr>
        </p15:guide>
        <p15:guide id="20" pos="5465">
          <p15:clr>
            <a:srgbClr val="FBAE40"/>
          </p15:clr>
        </p15:guide>
        <p15:guide id="21" pos="5556">
          <p15:clr>
            <a:srgbClr val="FBAE40"/>
          </p15:clr>
        </p15:guide>
        <p15:guide id="22" pos="2835">
          <p15:clr>
            <a:srgbClr val="FBAE40"/>
          </p15:clr>
        </p15:guide>
        <p15:guide id="23" pos="2268">
          <p15:clr>
            <a:srgbClr val="FBAE40"/>
          </p15:clr>
        </p15:guide>
        <p15:guide id="24" pos="2177">
          <p15:clr>
            <a:srgbClr val="FBAE40"/>
          </p15:clr>
        </p15:guide>
        <p15:guide id="25" pos="1610">
          <p15:clr>
            <a:srgbClr val="FBAE40"/>
          </p15:clr>
        </p15:guide>
        <p15:guide id="26" pos="1519">
          <p15:clr>
            <a:srgbClr val="FBAE40"/>
          </p15:clr>
        </p15:guide>
        <p15:guide id="27" pos="952">
          <p15:clr>
            <a:srgbClr val="FBAE40"/>
          </p15:clr>
        </p15:guide>
        <p15:guide id="28" pos="862">
          <p15:clr>
            <a:srgbClr val="FBAE40"/>
          </p15:clr>
        </p15:guide>
        <p15:guide id="29" pos="295">
          <p15:clr>
            <a:srgbClr val="FBAE40"/>
          </p15:clr>
        </p15:guide>
        <p15:guide id="30" pos="204">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endParaRPr lang="ru-RU">
              <a:solidFill>
                <a:prstClr val="black">
                  <a:tint val="75000"/>
                </a:prstClr>
              </a:solidFill>
            </a:endParaRPr>
          </a:p>
        </p:txBody>
      </p:sp>
      <p:sp>
        <p:nvSpPr>
          <p:cNvPr id="5" name="Footer Placeholder 4"/>
          <p:cNvSpPr>
            <a:spLocks noGrp="1"/>
          </p:cNvSpPr>
          <p:nvPr>
            <p:ph type="ftr" sz="quarter" idx="11"/>
          </p:nvPr>
        </p:nvSpPr>
        <p:spPr/>
        <p:txBody>
          <a:bodyPr/>
          <a:lstStyle/>
          <a:p>
            <a:endParaRPr lang="ru-RU">
              <a:solidFill>
                <a:prstClr val="black">
                  <a:tint val="75000"/>
                </a:prstClr>
              </a:solidFill>
            </a:endParaRPr>
          </a:p>
        </p:txBody>
      </p:sp>
      <p:sp>
        <p:nvSpPr>
          <p:cNvPr id="6" name="Slide Number Placeholder 5"/>
          <p:cNvSpPr>
            <a:spLocks noGrp="1"/>
          </p:cNvSpPr>
          <p:nvPr>
            <p:ph type="sldNum" sz="quarter" idx="12"/>
          </p:nvPr>
        </p:nvSpPr>
        <p:spPr/>
        <p:txBody>
          <a:bodyPr/>
          <a:lstStyle/>
          <a:p>
            <a:fld id="{17B6B666-9CB3-428E-A9DF-602B82E2AA2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76688239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ru-RU"/>
              <a:t>Образец заголовка</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endParaRPr lang="ru-RU">
              <a:solidFill>
                <a:prstClr val="black">
                  <a:tint val="75000"/>
                </a:prstClr>
              </a:solidFill>
            </a:endParaRPr>
          </a:p>
        </p:txBody>
      </p:sp>
      <p:sp>
        <p:nvSpPr>
          <p:cNvPr id="5" name="Footer Placeholder 4"/>
          <p:cNvSpPr>
            <a:spLocks noGrp="1"/>
          </p:cNvSpPr>
          <p:nvPr>
            <p:ph type="ftr" sz="quarter" idx="11"/>
          </p:nvPr>
        </p:nvSpPr>
        <p:spPr/>
        <p:txBody>
          <a:bodyPr/>
          <a:lstStyle/>
          <a:p>
            <a:endParaRPr lang="ru-RU">
              <a:solidFill>
                <a:prstClr val="black">
                  <a:tint val="75000"/>
                </a:prstClr>
              </a:solidFill>
            </a:endParaRPr>
          </a:p>
        </p:txBody>
      </p:sp>
      <p:sp>
        <p:nvSpPr>
          <p:cNvPr id="6" name="Slide Number Placeholder 5"/>
          <p:cNvSpPr>
            <a:spLocks noGrp="1"/>
          </p:cNvSpPr>
          <p:nvPr>
            <p:ph type="sldNum" sz="quarter" idx="12"/>
          </p:nvPr>
        </p:nvSpPr>
        <p:spPr/>
        <p:txBody>
          <a:bodyPr/>
          <a:lstStyle/>
          <a:p>
            <a:fld id="{17B6B666-9CB3-428E-A9DF-602B82E2AA2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402181788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Пользовательский макет">
    <p:spTree>
      <p:nvGrpSpPr>
        <p:cNvPr id="1" name=""/>
        <p:cNvGrpSpPr/>
        <p:nvPr/>
      </p:nvGrpSpPr>
      <p:grpSpPr>
        <a:xfrm>
          <a:off x="0" y="0"/>
          <a:ext cx="0" cy="0"/>
          <a:chOff x="0" y="0"/>
          <a:chExt cx="0" cy="0"/>
        </a:xfrm>
      </p:grpSpPr>
      <p:sp>
        <p:nvSpPr>
          <p:cNvPr id="3" name="Прямоугольник 2"/>
          <p:cNvSpPr/>
          <p:nvPr userDrawn="1"/>
        </p:nvSpPr>
        <p:spPr>
          <a:xfrm>
            <a:off x="465931"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4" name="Прямоугольник 3"/>
          <p:cNvSpPr/>
          <p:nvPr userDrawn="1"/>
        </p:nvSpPr>
        <p:spPr>
          <a:xfrm>
            <a:off x="1510506"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5" name="Прямоугольник 4"/>
          <p:cNvSpPr/>
          <p:nvPr userDrawn="1"/>
        </p:nvSpPr>
        <p:spPr>
          <a:xfrm>
            <a:off x="2555081"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7" name="Прямоугольник 6"/>
          <p:cNvSpPr/>
          <p:nvPr userDrawn="1"/>
        </p:nvSpPr>
        <p:spPr>
          <a:xfrm>
            <a:off x="3599656"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8" name="Прямоугольник 7"/>
          <p:cNvSpPr/>
          <p:nvPr userDrawn="1"/>
        </p:nvSpPr>
        <p:spPr>
          <a:xfrm>
            <a:off x="4644231"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9" name="Прямоугольник 8"/>
          <p:cNvSpPr/>
          <p:nvPr userDrawn="1"/>
        </p:nvSpPr>
        <p:spPr>
          <a:xfrm>
            <a:off x="5688806"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10" name="Прямоугольник 9"/>
          <p:cNvSpPr/>
          <p:nvPr userDrawn="1"/>
        </p:nvSpPr>
        <p:spPr>
          <a:xfrm>
            <a:off x="6733381"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11" name="Прямоугольник 10"/>
          <p:cNvSpPr/>
          <p:nvPr userDrawn="1"/>
        </p:nvSpPr>
        <p:spPr>
          <a:xfrm>
            <a:off x="7777956"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Tree>
    <p:extLst>
      <p:ext uri="{BB962C8B-B14F-4D97-AF65-F5344CB8AC3E}">
        <p14:creationId xmlns:p14="http://schemas.microsoft.com/office/powerpoint/2010/main" val="894884025"/>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guide id="3" orient="horz" pos="1008">
          <p15:clr>
            <a:srgbClr val="FBAE40"/>
          </p15:clr>
        </p15:guide>
        <p15:guide id="4" orient="horz" pos="917">
          <p15:clr>
            <a:srgbClr val="FBAE40"/>
          </p15:clr>
        </p15:guide>
        <p15:guide id="5" orient="horz" pos="350">
          <p15:clr>
            <a:srgbClr val="FBAE40"/>
          </p15:clr>
        </p15:guide>
        <p15:guide id="6" orient="horz" pos="259">
          <p15:clr>
            <a:srgbClr val="FBAE40"/>
          </p15:clr>
        </p15:guide>
        <p15:guide id="7" orient="horz" pos="1575">
          <p15:clr>
            <a:srgbClr val="FBAE40"/>
          </p15:clr>
        </p15:guide>
        <p15:guide id="8" orient="horz" pos="2232">
          <p15:clr>
            <a:srgbClr val="FBAE40"/>
          </p15:clr>
        </p15:guide>
        <p15:guide id="9" orient="horz" pos="1665">
          <p15:clr>
            <a:srgbClr val="FBAE40"/>
          </p15:clr>
        </p15:guide>
        <p15:guide id="10" orient="horz" pos="2323">
          <p15:clr>
            <a:srgbClr val="FBAE40"/>
          </p15:clr>
        </p15:guide>
        <p15:guide id="11" orient="horz" pos="2890">
          <p15:clr>
            <a:srgbClr val="FBAE40"/>
          </p15:clr>
        </p15:guide>
        <p15:guide id="12" orient="horz" pos="2981">
          <p15:clr>
            <a:srgbClr val="FBAE40"/>
          </p15:clr>
        </p15:guide>
        <p15:guide id="13" pos="2925">
          <p15:clr>
            <a:srgbClr val="FBAE40"/>
          </p15:clr>
        </p15:guide>
        <p15:guide id="14" pos="3492">
          <p15:clr>
            <a:srgbClr val="FBAE40"/>
          </p15:clr>
        </p15:guide>
        <p15:guide id="15" pos="3583">
          <p15:clr>
            <a:srgbClr val="FBAE40"/>
          </p15:clr>
        </p15:guide>
        <p15:guide id="16" pos="4150">
          <p15:clr>
            <a:srgbClr val="FBAE40"/>
          </p15:clr>
        </p15:guide>
        <p15:guide id="17" pos="4241">
          <p15:clr>
            <a:srgbClr val="FBAE40"/>
          </p15:clr>
        </p15:guide>
        <p15:guide id="18" pos="4808">
          <p15:clr>
            <a:srgbClr val="FBAE40"/>
          </p15:clr>
        </p15:guide>
        <p15:guide id="19" pos="4898">
          <p15:clr>
            <a:srgbClr val="FBAE40"/>
          </p15:clr>
        </p15:guide>
        <p15:guide id="20" pos="5465">
          <p15:clr>
            <a:srgbClr val="FBAE40"/>
          </p15:clr>
        </p15:guide>
        <p15:guide id="21" pos="5556">
          <p15:clr>
            <a:srgbClr val="FBAE40"/>
          </p15:clr>
        </p15:guide>
        <p15:guide id="22" pos="2835">
          <p15:clr>
            <a:srgbClr val="FBAE40"/>
          </p15:clr>
        </p15:guide>
        <p15:guide id="23" pos="2268">
          <p15:clr>
            <a:srgbClr val="FBAE40"/>
          </p15:clr>
        </p15:guide>
        <p15:guide id="24" pos="2177">
          <p15:clr>
            <a:srgbClr val="FBAE40"/>
          </p15:clr>
        </p15:guide>
        <p15:guide id="25" pos="1610">
          <p15:clr>
            <a:srgbClr val="FBAE40"/>
          </p15:clr>
        </p15:guide>
        <p15:guide id="26" pos="1519">
          <p15:clr>
            <a:srgbClr val="FBAE40"/>
          </p15:clr>
        </p15:guide>
        <p15:guide id="27" pos="952">
          <p15:clr>
            <a:srgbClr val="FBAE40"/>
          </p15:clr>
        </p15:guide>
        <p15:guide id="28" pos="862">
          <p15:clr>
            <a:srgbClr val="FBAE40"/>
          </p15:clr>
        </p15:guide>
        <p15:guide id="29" pos="295">
          <p15:clr>
            <a:srgbClr val="FBAE40"/>
          </p15:clr>
        </p15:guide>
        <p15:guide id="30" pos="204">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1_Пользовательский макет">
    <p:spTree>
      <p:nvGrpSpPr>
        <p:cNvPr id="1" name=""/>
        <p:cNvGrpSpPr/>
        <p:nvPr/>
      </p:nvGrpSpPr>
      <p:grpSpPr>
        <a:xfrm>
          <a:off x="0" y="0"/>
          <a:ext cx="0" cy="0"/>
          <a:chOff x="0" y="0"/>
          <a:chExt cx="0" cy="0"/>
        </a:xfrm>
      </p:grpSpPr>
      <p:sp>
        <p:nvSpPr>
          <p:cNvPr id="6" name="Прямоугольник 5"/>
          <p:cNvSpPr/>
          <p:nvPr userDrawn="1"/>
        </p:nvSpPr>
        <p:spPr>
          <a:xfrm>
            <a:off x="0" y="555625"/>
            <a:ext cx="144462" cy="4032250"/>
          </a:xfrm>
          <a:prstGeom prst="rect">
            <a:avLst/>
          </a:prstGeom>
          <a:solidFill>
            <a:srgbClr val="00CCF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76" tIns="66039" rIns="132076" bIns="66039" numCol="1" spcCol="0" rtlCol="0" fromWordArt="0" anchor="ctr" anchorCtr="0" forceAA="0" compatLnSpc="1">
            <a:prstTxWarp prst="textNoShape">
              <a:avLst/>
            </a:prstTxWarp>
            <a:noAutofit/>
          </a:bodyPr>
          <a:lstStyle/>
          <a:p>
            <a:pPr algn="ctr"/>
            <a:endParaRPr lang="ru-RU" sz="2601">
              <a:solidFill>
                <a:prstClr val="white"/>
              </a:solidFill>
            </a:endParaRPr>
          </a:p>
        </p:txBody>
      </p:sp>
      <p:sp>
        <p:nvSpPr>
          <p:cNvPr id="3" name="Прямоугольник 2"/>
          <p:cNvSpPr/>
          <p:nvPr userDrawn="1"/>
        </p:nvSpPr>
        <p:spPr>
          <a:xfrm>
            <a:off x="465931"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4" name="Прямоугольник 3"/>
          <p:cNvSpPr/>
          <p:nvPr userDrawn="1"/>
        </p:nvSpPr>
        <p:spPr>
          <a:xfrm>
            <a:off x="1510506"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5" name="Прямоугольник 4"/>
          <p:cNvSpPr/>
          <p:nvPr userDrawn="1"/>
        </p:nvSpPr>
        <p:spPr>
          <a:xfrm>
            <a:off x="2555081"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7" name="Прямоугольник 6"/>
          <p:cNvSpPr/>
          <p:nvPr userDrawn="1"/>
        </p:nvSpPr>
        <p:spPr>
          <a:xfrm>
            <a:off x="3599656"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8" name="Прямоугольник 7"/>
          <p:cNvSpPr/>
          <p:nvPr userDrawn="1"/>
        </p:nvSpPr>
        <p:spPr>
          <a:xfrm>
            <a:off x="4644231"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9" name="Прямоугольник 8"/>
          <p:cNvSpPr/>
          <p:nvPr userDrawn="1"/>
        </p:nvSpPr>
        <p:spPr>
          <a:xfrm>
            <a:off x="5688806"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10" name="Прямоугольник 9"/>
          <p:cNvSpPr/>
          <p:nvPr userDrawn="1"/>
        </p:nvSpPr>
        <p:spPr>
          <a:xfrm>
            <a:off x="6733381"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11" name="Прямоугольник 10"/>
          <p:cNvSpPr/>
          <p:nvPr userDrawn="1"/>
        </p:nvSpPr>
        <p:spPr>
          <a:xfrm>
            <a:off x="7777956"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14" name="Прямоугольник 13"/>
          <p:cNvSpPr/>
          <p:nvPr userDrawn="1"/>
        </p:nvSpPr>
        <p:spPr>
          <a:xfrm>
            <a:off x="0" y="4732339"/>
            <a:ext cx="9144000" cy="41116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15" name="Номер слайда 3"/>
          <p:cNvSpPr>
            <a:spLocks noGrp="1"/>
          </p:cNvSpPr>
          <p:nvPr>
            <p:ph type="sldNum" sz="quarter" idx="12"/>
          </p:nvPr>
        </p:nvSpPr>
        <p:spPr>
          <a:xfrm>
            <a:off x="468313" y="4732338"/>
            <a:ext cx="603250" cy="396875"/>
          </a:xfrm>
        </p:spPr>
        <p:txBody>
          <a:bodyPr lIns="0" tIns="0" rIns="0" bIns="0"/>
          <a:lstStyle>
            <a:lvl1pPr algn="l">
              <a:defRPr sz="1000">
                <a:solidFill>
                  <a:schemeClr val="tx1">
                    <a:lumMod val="75000"/>
                    <a:lumOff val="25000"/>
                  </a:schemeClr>
                </a:solidFill>
              </a:defRPr>
            </a:lvl1pPr>
          </a:lstStyle>
          <a:p>
            <a:fld id="{94A437FB-3351-436A-937A-70FB56BF565B}" type="slidenum">
              <a:rPr lang="ru-RU" smtClean="0">
                <a:solidFill>
                  <a:prstClr val="black">
                    <a:lumMod val="75000"/>
                    <a:lumOff val="25000"/>
                  </a:prstClr>
                </a:solidFill>
              </a:rPr>
              <a:pPr/>
              <a:t>‹#›</a:t>
            </a:fld>
            <a:endParaRPr lang="ru-RU" dirty="0">
              <a:solidFill>
                <a:prstClr val="black">
                  <a:lumMod val="75000"/>
                  <a:lumOff val="25000"/>
                </a:prstClr>
              </a:solidFill>
            </a:endParaRPr>
          </a:p>
        </p:txBody>
      </p:sp>
      <p:sp>
        <p:nvSpPr>
          <p:cNvPr id="16" name="TextBox 15"/>
          <p:cNvSpPr txBox="1"/>
          <p:nvPr userDrawn="1"/>
        </p:nvSpPr>
        <p:spPr>
          <a:xfrm>
            <a:off x="4787900" y="4746625"/>
            <a:ext cx="4032250" cy="396875"/>
          </a:xfrm>
          <a:prstGeom prst="rect">
            <a:avLst/>
          </a:prstGeom>
          <a:noFill/>
        </p:spPr>
        <p:txBody>
          <a:bodyPr wrap="square" lIns="0" rIns="0" rtlCol="0" anchor="ctr" anchorCtr="0">
            <a:noAutofit/>
          </a:bodyPr>
          <a:lstStyle/>
          <a:p>
            <a:pPr algn="r"/>
            <a:r>
              <a:rPr lang="ru-RU" sz="700" b="1" dirty="0">
                <a:solidFill>
                  <a:prstClr val="black">
                    <a:lumMod val="75000"/>
                    <a:lumOff val="25000"/>
                  </a:prstClr>
                </a:solidFill>
              </a:rPr>
              <a:t>Ваша Компания</a:t>
            </a:r>
            <a:r>
              <a:rPr lang="en-US" sz="700" b="1" dirty="0">
                <a:solidFill>
                  <a:prstClr val="black">
                    <a:lumMod val="75000"/>
                    <a:lumOff val="25000"/>
                  </a:prstClr>
                </a:solidFill>
              </a:rPr>
              <a:t>   </a:t>
            </a:r>
            <a:r>
              <a:rPr lang="en-US" sz="700" dirty="0">
                <a:solidFill>
                  <a:prstClr val="black">
                    <a:lumMod val="75000"/>
                    <a:lumOff val="25000"/>
                  </a:prstClr>
                </a:solidFill>
              </a:rPr>
              <a:t>|   </a:t>
            </a:r>
            <a:r>
              <a:rPr lang="ru-RU" sz="700" dirty="0">
                <a:solidFill>
                  <a:prstClr val="black">
                    <a:lumMod val="75000"/>
                    <a:lumOff val="25000"/>
                  </a:prstClr>
                </a:solidFill>
              </a:rPr>
              <a:t>Коммерческое предложение для Концерна Салют</a:t>
            </a:r>
          </a:p>
        </p:txBody>
      </p:sp>
      <p:sp>
        <p:nvSpPr>
          <p:cNvPr id="17" name="Прямоугольник 16"/>
          <p:cNvSpPr/>
          <p:nvPr userDrawn="1"/>
        </p:nvSpPr>
        <p:spPr>
          <a:xfrm>
            <a:off x="0" y="-1"/>
            <a:ext cx="9144000" cy="4111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18" name="TextBox 17"/>
          <p:cNvSpPr txBox="1"/>
          <p:nvPr userDrawn="1"/>
        </p:nvSpPr>
        <p:spPr>
          <a:xfrm>
            <a:off x="4643438" y="211108"/>
            <a:ext cx="4032250" cy="200055"/>
          </a:xfrm>
          <a:prstGeom prst="rect">
            <a:avLst/>
          </a:prstGeom>
          <a:noFill/>
        </p:spPr>
        <p:txBody>
          <a:bodyPr wrap="square" lIns="0" rIns="0" rtlCol="0">
            <a:spAutoFit/>
          </a:bodyPr>
          <a:lstStyle/>
          <a:p>
            <a:pPr algn="r"/>
            <a:r>
              <a:rPr lang="en-US" sz="700" dirty="0">
                <a:solidFill>
                  <a:prstClr val="black">
                    <a:lumMod val="75000"/>
                    <a:lumOff val="25000"/>
                  </a:prstClr>
                </a:solidFill>
              </a:rPr>
              <a:t>+7(000) 000-00-00   |  www.site</a:t>
            </a:r>
            <a:r>
              <a:rPr lang="ru-RU" sz="700" dirty="0">
                <a:solidFill>
                  <a:prstClr val="black">
                    <a:lumMod val="75000"/>
                    <a:lumOff val="25000"/>
                  </a:prstClr>
                </a:solidFill>
              </a:rPr>
              <a:t>-</a:t>
            </a:r>
            <a:r>
              <a:rPr lang="en-US" sz="700" dirty="0">
                <a:solidFill>
                  <a:prstClr val="black">
                    <a:lumMod val="75000"/>
                    <a:lumOff val="25000"/>
                  </a:prstClr>
                </a:solidFill>
              </a:rPr>
              <a:t>mycompany.ru   |   </a:t>
            </a:r>
            <a:r>
              <a:rPr lang="en-US" sz="700" dirty="0" err="1">
                <a:solidFill>
                  <a:prstClr val="black">
                    <a:lumMod val="75000"/>
                    <a:lumOff val="25000"/>
                  </a:prstClr>
                </a:solidFill>
              </a:rPr>
              <a:t>info@site</a:t>
            </a:r>
            <a:r>
              <a:rPr lang="ru-RU" sz="700" dirty="0">
                <a:solidFill>
                  <a:prstClr val="black">
                    <a:lumMod val="75000"/>
                    <a:lumOff val="25000"/>
                  </a:prstClr>
                </a:solidFill>
              </a:rPr>
              <a:t>-</a:t>
            </a:r>
            <a:r>
              <a:rPr lang="en-US" sz="700" dirty="0">
                <a:solidFill>
                  <a:prstClr val="black">
                    <a:lumMod val="75000"/>
                    <a:lumOff val="25000"/>
                  </a:prstClr>
                </a:solidFill>
              </a:rPr>
              <a:t>mycompany.ru</a:t>
            </a:r>
            <a:endParaRPr lang="ru-RU" sz="700" dirty="0">
              <a:solidFill>
                <a:prstClr val="black">
                  <a:lumMod val="75000"/>
                  <a:lumOff val="25000"/>
                </a:prstClr>
              </a:solidFill>
            </a:endParaRPr>
          </a:p>
        </p:txBody>
      </p:sp>
      <p:sp>
        <p:nvSpPr>
          <p:cNvPr id="20" name="TextBox 19"/>
          <p:cNvSpPr txBox="1"/>
          <p:nvPr/>
        </p:nvSpPr>
        <p:spPr>
          <a:xfrm>
            <a:off x="360680" y="41831"/>
            <a:ext cx="1150620" cy="369332"/>
          </a:xfrm>
          <a:prstGeom prst="rect">
            <a:avLst/>
          </a:prstGeom>
          <a:noFill/>
        </p:spPr>
        <p:txBody>
          <a:bodyPr wrap="square" rtlCol="0">
            <a:spAutoFit/>
          </a:bodyPr>
          <a:lstStyle/>
          <a:p>
            <a:r>
              <a:rPr lang="en-US" b="1" dirty="0">
                <a:solidFill>
                  <a:prstClr val="black">
                    <a:lumMod val="75000"/>
                    <a:lumOff val="25000"/>
                  </a:prstClr>
                </a:solidFill>
              </a:rPr>
              <a:t>LOGO</a:t>
            </a:r>
            <a:endParaRPr lang="ru-RU" b="1" dirty="0">
              <a:solidFill>
                <a:prstClr val="black">
                  <a:lumMod val="75000"/>
                  <a:lumOff val="25000"/>
                </a:prstClr>
              </a:solidFill>
            </a:endParaRPr>
          </a:p>
        </p:txBody>
      </p:sp>
    </p:spTree>
    <p:extLst>
      <p:ext uri="{BB962C8B-B14F-4D97-AF65-F5344CB8AC3E}">
        <p14:creationId xmlns:p14="http://schemas.microsoft.com/office/powerpoint/2010/main" val="2593734512"/>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guide id="3" orient="horz" pos="1008">
          <p15:clr>
            <a:srgbClr val="FBAE40"/>
          </p15:clr>
        </p15:guide>
        <p15:guide id="4" orient="horz" pos="917">
          <p15:clr>
            <a:srgbClr val="FBAE40"/>
          </p15:clr>
        </p15:guide>
        <p15:guide id="5" orient="horz" pos="350">
          <p15:clr>
            <a:srgbClr val="FBAE40"/>
          </p15:clr>
        </p15:guide>
        <p15:guide id="6" orient="horz" pos="259">
          <p15:clr>
            <a:srgbClr val="FBAE40"/>
          </p15:clr>
        </p15:guide>
        <p15:guide id="7" orient="horz" pos="1575">
          <p15:clr>
            <a:srgbClr val="FBAE40"/>
          </p15:clr>
        </p15:guide>
        <p15:guide id="8" orient="horz" pos="2232">
          <p15:clr>
            <a:srgbClr val="FBAE40"/>
          </p15:clr>
        </p15:guide>
        <p15:guide id="9" orient="horz" pos="1665">
          <p15:clr>
            <a:srgbClr val="FBAE40"/>
          </p15:clr>
        </p15:guide>
        <p15:guide id="10" orient="horz" pos="2323">
          <p15:clr>
            <a:srgbClr val="FBAE40"/>
          </p15:clr>
        </p15:guide>
        <p15:guide id="11" orient="horz" pos="2890">
          <p15:clr>
            <a:srgbClr val="FBAE40"/>
          </p15:clr>
        </p15:guide>
        <p15:guide id="12" orient="horz" pos="2981">
          <p15:clr>
            <a:srgbClr val="FBAE40"/>
          </p15:clr>
        </p15:guide>
        <p15:guide id="13" pos="2925">
          <p15:clr>
            <a:srgbClr val="FBAE40"/>
          </p15:clr>
        </p15:guide>
        <p15:guide id="14" pos="3492">
          <p15:clr>
            <a:srgbClr val="FBAE40"/>
          </p15:clr>
        </p15:guide>
        <p15:guide id="15" pos="3583">
          <p15:clr>
            <a:srgbClr val="FBAE40"/>
          </p15:clr>
        </p15:guide>
        <p15:guide id="16" pos="4150">
          <p15:clr>
            <a:srgbClr val="FBAE40"/>
          </p15:clr>
        </p15:guide>
        <p15:guide id="17" pos="4241">
          <p15:clr>
            <a:srgbClr val="FBAE40"/>
          </p15:clr>
        </p15:guide>
        <p15:guide id="18" pos="4808">
          <p15:clr>
            <a:srgbClr val="FBAE40"/>
          </p15:clr>
        </p15:guide>
        <p15:guide id="19" pos="4898">
          <p15:clr>
            <a:srgbClr val="FBAE40"/>
          </p15:clr>
        </p15:guide>
        <p15:guide id="20" pos="5465">
          <p15:clr>
            <a:srgbClr val="FBAE40"/>
          </p15:clr>
        </p15:guide>
        <p15:guide id="21" pos="5556">
          <p15:clr>
            <a:srgbClr val="FBAE40"/>
          </p15:clr>
        </p15:guide>
        <p15:guide id="22" pos="2835">
          <p15:clr>
            <a:srgbClr val="FBAE40"/>
          </p15:clr>
        </p15:guide>
        <p15:guide id="23" pos="2268">
          <p15:clr>
            <a:srgbClr val="FBAE40"/>
          </p15:clr>
        </p15:guide>
        <p15:guide id="24" pos="2177">
          <p15:clr>
            <a:srgbClr val="FBAE40"/>
          </p15:clr>
        </p15:guide>
        <p15:guide id="25" pos="1610">
          <p15:clr>
            <a:srgbClr val="FBAE40"/>
          </p15:clr>
        </p15:guide>
        <p15:guide id="26" pos="1519">
          <p15:clr>
            <a:srgbClr val="FBAE40"/>
          </p15:clr>
        </p15:guide>
        <p15:guide id="27" pos="952">
          <p15:clr>
            <a:srgbClr val="FBAE40"/>
          </p15:clr>
        </p15:guide>
        <p15:guide id="28" pos="862">
          <p15:clr>
            <a:srgbClr val="FBAE40"/>
          </p15:clr>
        </p15:guide>
        <p15:guide id="29" pos="295">
          <p15:clr>
            <a:srgbClr val="FBAE40"/>
          </p15:clr>
        </p15:guide>
        <p15:guide id="30" pos="204">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2_Пользовательский макет">
    <p:spTree>
      <p:nvGrpSpPr>
        <p:cNvPr id="1" name=""/>
        <p:cNvGrpSpPr/>
        <p:nvPr/>
      </p:nvGrpSpPr>
      <p:grpSpPr>
        <a:xfrm>
          <a:off x="0" y="0"/>
          <a:ext cx="0" cy="0"/>
          <a:chOff x="0" y="0"/>
          <a:chExt cx="0" cy="0"/>
        </a:xfrm>
      </p:grpSpPr>
      <p:sp>
        <p:nvSpPr>
          <p:cNvPr id="6" name="Прямоугольник 5"/>
          <p:cNvSpPr/>
          <p:nvPr userDrawn="1"/>
        </p:nvSpPr>
        <p:spPr>
          <a:xfrm>
            <a:off x="0" y="555625"/>
            <a:ext cx="144462" cy="4032250"/>
          </a:xfrm>
          <a:prstGeom prst="rect">
            <a:avLst/>
          </a:prstGeom>
          <a:solidFill>
            <a:srgbClr val="00CCF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76" tIns="66039" rIns="132076" bIns="66039" numCol="1" spcCol="0" rtlCol="0" fromWordArt="0" anchor="ctr" anchorCtr="0" forceAA="0" compatLnSpc="1">
            <a:prstTxWarp prst="textNoShape">
              <a:avLst/>
            </a:prstTxWarp>
            <a:noAutofit/>
          </a:bodyPr>
          <a:lstStyle/>
          <a:p>
            <a:pPr algn="ctr"/>
            <a:endParaRPr lang="ru-RU" sz="2601">
              <a:solidFill>
                <a:prstClr val="white"/>
              </a:solidFill>
            </a:endParaRPr>
          </a:p>
        </p:txBody>
      </p:sp>
      <p:sp>
        <p:nvSpPr>
          <p:cNvPr id="3" name="Прямоугольник 2"/>
          <p:cNvSpPr/>
          <p:nvPr userDrawn="1"/>
        </p:nvSpPr>
        <p:spPr>
          <a:xfrm>
            <a:off x="465931"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4" name="Прямоугольник 3"/>
          <p:cNvSpPr/>
          <p:nvPr userDrawn="1"/>
        </p:nvSpPr>
        <p:spPr>
          <a:xfrm>
            <a:off x="1510506"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5" name="Прямоугольник 4"/>
          <p:cNvSpPr/>
          <p:nvPr userDrawn="1"/>
        </p:nvSpPr>
        <p:spPr>
          <a:xfrm>
            <a:off x="2555081"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7" name="Прямоугольник 6"/>
          <p:cNvSpPr/>
          <p:nvPr userDrawn="1"/>
        </p:nvSpPr>
        <p:spPr>
          <a:xfrm>
            <a:off x="3599656"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8" name="Прямоугольник 7"/>
          <p:cNvSpPr/>
          <p:nvPr userDrawn="1"/>
        </p:nvSpPr>
        <p:spPr>
          <a:xfrm>
            <a:off x="4644231"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9" name="Прямоугольник 8"/>
          <p:cNvSpPr/>
          <p:nvPr userDrawn="1"/>
        </p:nvSpPr>
        <p:spPr>
          <a:xfrm>
            <a:off x="5688806"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10" name="Прямоугольник 9"/>
          <p:cNvSpPr/>
          <p:nvPr userDrawn="1"/>
        </p:nvSpPr>
        <p:spPr>
          <a:xfrm>
            <a:off x="6733381"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11" name="Прямоугольник 10"/>
          <p:cNvSpPr/>
          <p:nvPr userDrawn="1"/>
        </p:nvSpPr>
        <p:spPr>
          <a:xfrm>
            <a:off x="7777956"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14" name="Прямоугольник 13"/>
          <p:cNvSpPr/>
          <p:nvPr userDrawn="1"/>
        </p:nvSpPr>
        <p:spPr>
          <a:xfrm>
            <a:off x="0" y="4732339"/>
            <a:ext cx="9144000" cy="41116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15" name="Номер слайда 3"/>
          <p:cNvSpPr>
            <a:spLocks noGrp="1"/>
          </p:cNvSpPr>
          <p:nvPr>
            <p:ph type="sldNum" sz="quarter" idx="12"/>
          </p:nvPr>
        </p:nvSpPr>
        <p:spPr>
          <a:xfrm>
            <a:off x="468313" y="4732338"/>
            <a:ext cx="324167" cy="396875"/>
          </a:xfrm>
        </p:spPr>
        <p:txBody>
          <a:bodyPr lIns="0" tIns="0" rIns="0" bIns="0"/>
          <a:lstStyle>
            <a:lvl1pPr algn="l">
              <a:defRPr sz="1000">
                <a:solidFill>
                  <a:schemeClr val="tx1">
                    <a:lumMod val="75000"/>
                    <a:lumOff val="25000"/>
                  </a:schemeClr>
                </a:solidFill>
              </a:defRPr>
            </a:lvl1pPr>
          </a:lstStyle>
          <a:p>
            <a:fld id="{7C5FD900-BDE7-441E-9CB3-4967E75D0088}" type="slidenum">
              <a:rPr lang="ru-RU" smtClean="0">
                <a:solidFill>
                  <a:prstClr val="black">
                    <a:lumMod val="75000"/>
                    <a:lumOff val="25000"/>
                  </a:prstClr>
                </a:solidFill>
              </a:rPr>
              <a:pPr/>
              <a:t>‹#›</a:t>
            </a:fld>
            <a:endParaRPr lang="ru-RU" dirty="0">
              <a:solidFill>
                <a:prstClr val="black">
                  <a:lumMod val="75000"/>
                  <a:lumOff val="25000"/>
                </a:prstClr>
              </a:solidFill>
            </a:endParaRPr>
          </a:p>
        </p:txBody>
      </p:sp>
      <p:sp>
        <p:nvSpPr>
          <p:cNvPr id="17" name="Прямоугольник 16"/>
          <p:cNvSpPr/>
          <p:nvPr userDrawn="1"/>
        </p:nvSpPr>
        <p:spPr>
          <a:xfrm>
            <a:off x="0" y="-1"/>
            <a:ext cx="9144000" cy="4111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18" name="TextBox 17"/>
          <p:cNvSpPr txBox="1"/>
          <p:nvPr userDrawn="1"/>
        </p:nvSpPr>
        <p:spPr>
          <a:xfrm>
            <a:off x="4643438" y="4837891"/>
            <a:ext cx="4032250" cy="200055"/>
          </a:xfrm>
          <a:prstGeom prst="rect">
            <a:avLst/>
          </a:prstGeom>
          <a:noFill/>
        </p:spPr>
        <p:txBody>
          <a:bodyPr wrap="square" lIns="0" rIns="0" rtlCol="0" anchor="ctr">
            <a:spAutoFit/>
          </a:bodyPr>
          <a:lstStyle/>
          <a:p>
            <a:pPr algn="r"/>
            <a:r>
              <a:rPr lang="en-US" sz="700" dirty="0">
                <a:solidFill>
                  <a:prstClr val="black">
                    <a:lumMod val="75000"/>
                    <a:lumOff val="25000"/>
                  </a:prstClr>
                </a:solidFill>
              </a:rPr>
              <a:t>www.big</a:t>
            </a:r>
            <a:r>
              <a:rPr lang="ru-RU" sz="700" dirty="0">
                <a:solidFill>
                  <a:prstClr val="black">
                    <a:lumMod val="75000"/>
                    <a:lumOff val="25000"/>
                  </a:prstClr>
                </a:solidFill>
              </a:rPr>
              <a:t>-</a:t>
            </a:r>
            <a:r>
              <a:rPr lang="en-US" sz="700" dirty="0">
                <a:solidFill>
                  <a:prstClr val="black">
                    <a:lumMod val="75000"/>
                    <a:lumOff val="25000"/>
                  </a:prstClr>
                </a:solidFill>
              </a:rPr>
              <a:t>evolution.ru</a:t>
            </a:r>
            <a:endParaRPr lang="ru-RU" sz="700" dirty="0">
              <a:solidFill>
                <a:prstClr val="black">
                  <a:lumMod val="75000"/>
                  <a:lumOff val="25000"/>
                </a:prstClr>
              </a:solidFill>
            </a:endParaRPr>
          </a:p>
        </p:txBody>
      </p:sp>
      <p:sp>
        <p:nvSpPr>
          <p:cNvPr id="22" name="TextBox 21"/>
          <p:cNvSpPr txBox="1"/>
          <p:nvPr userDrawn="1"/>
        </p:nvSpPr>
        <p:spPr>
          <a:xfrm>
            <a:off x="792480" y="4799420"/>
            <a:ext cx="1618933" cy="276999"/>
          </a:xfrm>
          <a:prstGeom prst="rect">
            <a:avLst/>
          </a:prstGeom>
          <a:noFill/>
        </p:spPr>
        <p:txBody>
          <a:bodyPr wrap="square" rtlCol="0">
            <a:spAutoFit/>
          </a:bodyPr>
          <a:lstStyle/>
          <a:p>
            <a:r>
              <a:rPr lang="en-US" sz="1200" dirty="0">
                <a:solidFill>
                  <a:srgbClr val="4F565A"/>
                </a:solidFill>
                <a:latin typeface="Bebas Neue Bold" panose="020B0606020202050201" pitchFamily="34" charset="-52"/>
              </a:rPr>
              <a:t>BIG </a:t>
            </a:r>
            <a:r>
              <a:rPr lang="en-US" sz="1200" dirty="0">
                <a:solidFill>
                  <a:srgbClr val="00CCFF"/>
                </a:solidFill>
                <a:latin typeface="Bebas Neue Bold" panose="020B0606020202050201" pitchFamily="34" charset="-52"/>
              </a:rPr>
              <a:t>EVOLUTION</a:t>
            </a:r>
            <a:endParaRPr lang="ru-RU" sz="1200" dirty="0">
              <a:solidFill>
                <a:srgbClr val="4F565A"/>
              </a:solidFill>
              <a:latin typeface="Bebas Neue Bold" panose="020B0606020202050201" pitchFamily="34" charset="-52"/>
            </a:endParaRPr>
          </a:p>
        </p:txBody>
      </p:sp>
      <p:sp>
        <p:nvSpPr>
          <p:cNvPr id="19" name="TextBox 18"/>
          <p:cNvSpPr txBox="1"/>
          <p:nvPr userDrawn="1"/>
        </p:nvSpPr>
        <p:spPr>
          <a:xfrm>
            <a:off x="4643438" y="-2"/>
            <a:ext cx="2990056" cy="411165"/>
          </a:xfrm>
          <a:prstGeom prst="rect">
            <a:avLst/>
          </a:prstGeom>
          <a:noFill/>
        </p:spPr>
        <p:txBody>
          <a:bodyPr wrap="square" lIns="0" rIns="0" rtlCol="0" anchor="ctr" anchorCtr="0">
            <a:noAutofit/>
          </a:bodyPr>
          <a:lstStyle/>
          <a:p>
            <a:pPr algn="r"/>
            <a:r>
              <a:rPr lang="ru-RU" sz="700" dirty="0">
                <a:solidFill>
                  <a:prstClr val="black">
                    <a:lumMod val="75000"/>
                    <a:lumOff val="25000"/>
                  </a:prstClr>
                </a:solidFill>
              </a:rPr>
              <a:t>Формирование безопасного поведения </a:t>
            </a:r>
          </a:p>
          <a:p>
            <a:pPr algn="r"/>
            <a:r>
              <a:rPr lang="ru-RU" sz="700" dirty="0">
                <a:solidFill>
                  <a:prstClr val="black">
                    <a:lumMod val="75000"/>
                    <a:lumOff val="25000"/>
                  </a:prstClr>
                </a:solidFill>
              </a:rPr>
              <a:t>сотрудников предприятий и организаций</a:t>
            </a:r>
          </a:p>
        </p:txBody>
      </p:sp>
      <p:sp>
        <p:nvSpPr>
          <p:cNvPr id="21" name="Прямоугольник 20"/>
          <p:cNvSpPr/>
          <p:nvPr userDrawn="1"/>
        </p:nvSpPr>
        <p:spPr>
          <a:xfrm>
            <a:off x="7704397" y="198435"/>
            <a:ext cx="1440000" cy="18000"/>
          </a:xfrm>
          <a:prstGeom prst="rect">
            <a:avLst/>
          </a:prstGeom>
          <a:solidFill>
            <a:srgbClr val="00CCF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76" tIns="66039" rIns="132076" bIns="66039" numCol="1" spcCol="0" rtlCol="0" fromWordArt="0" anchor="ctr" anchorCtr="0" forceAA="0" compatLnSpc="1">
            <a:prstTxWarp prst="textNoShape">
              <a:avLst/>
            </a:prstTxWarp>
            <a:noAutofit/>
          </a:bodyPr>
          <a:lstStyle/>
          <a:p>
            <a:pPr algn="ctr"/>
            <a:endParaRPr lang="ru-RU" sz="2601">
              <a:solidFill>
                <a:prstClr val="white"/>
              </a:solidFill>
            </a:endParaRPr>
          </a:p>
        </p:txBody>
      </p:sp>
    </p:spTree>
    <p:extLst>
      <p:ext uri="{BB962C8B-B14F-4D97-AF65-F5344CB8AC3E}">
        <p14:creationId xmlns:p14="http://schemas.microsoft.com/office/powerpoint/2010/main" val="1492127674"/>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guide id="3" orient="horz" pos="1008">
          <p15:clr>
            <a:srgbClr val="FBAE40"/>
          </p15:clr>
        </p15:guide>
        <p15:guide id="4" orient="horz" pos="917">
          <p15:clr>
            <a:srgbClr val="FBAE40"/>
          </p15:clr>
        </p15:guide>
        <p15:guide id="5" orient="horz" pos="350">
          <p15:clr>
            <a:srgbClr val="FBAE40"/>
          </p15:clr>
        </p15:guide>
        <p15:guide id="6" orient="horz" pos="259">
          <p15:clr>
            <a:srgbClr val="FBAE40"/>
          </p15:clr>
        </p15:guide>
        <p15:guide id="7" orient="horz" pos="1575">
          <p15:clr>
            <a:srgbClr val="FBAE40"/>
          </p15:clr>
        </p15:guide>
        <p15:guide id="8" orient="horz" pos="2232">
          <p15:clr>
            <a:srgbClr val="FBAE40"/>
          </p15:clr>
        </p15:guide>
        <p15:guide id="9" orient="horz" pos="1665">
          <p15:clr>
            <a:srgbClr val="FBAE40"/>
          </p15:clr>
        </p15:guide>
        <p15:guide id="10" orient="horz" pos="2323">
          <p15:clr>
            <a:srgbClr val="FBAE40"/>
          </p15:clr>
        </p15:guide>
        <p15:guide id="11" orient="horz" pos="2890">
          <p15:clr>
            <a:srgbClr val="FBAE40"/>
          </p15:clr>
        </p15:guide>
        <p15:guide id="12" orient="horz" pos="2981">
          <p15:clr>
            <a:srgbClr val="FBAE40"/>
          </p15:clr>
        </p15:guide>
        <p15:guide id="13" pos="2925">
          <p15:clr>
            <a:srgbClr val="FBAE40"/>
          </p15:clr>
        </p15:guide>
        <p15:guide id="14" pos="3492">
          <p15:clr>
            <a:srgbClr val="FBAE40"/>
          </p15:clr>
        </p15:guide>
        <p15:guide id="15" pos="3583">
          <p15:clr>
            <a:srgbClr val="FBAE40"/>
          </p15:clr>
        </p15:guide>
        <p15:guide id="16" pos="4150">
          <p15:clr>
            <a:srgbClr val="FBAE40"/>
          </p15:clr>
        </p15:guide>
        <p15:guide id="17" pos="4241">
          <p15:clr>
            <a:srgbClr val="FBAE40"/>
          </p15:clr>
        </p15:guide>
        <p15:guide id="18" pos="4808">
          <p15:clr>
            <a:srgbClr val="FBAE40"/>
          </p15:clr>
        </p15:guide>
        <p15:guide id="19" pos="4898">
          <p15:clr>
            <a:srgbClr val="FBAE40"/>
          </p15:clr>
        </p15:guide>
        <p15:guide id="20" pos="5465">
          <p15:clr>
            <a:srgbClr val="FBAE40"/>
          </p15:clr>
        </p15:guide>
        <p15:guide id="21" pos="5556">
          <p15:clr>
            <a:srgbClr val="FBAE40"/>
          </p15:clr>
        </p15:guide>
        <p15:guide id="22" pos="2835">
          <p15:clr>
            <a:srgbClr val="FBAE40"/>
          </p15:clr>
        </p15:guide>
        <p15:guide id="23" pos="2268">
          <p15:clr>
            <a:srgbClr val="FBAE40"/>
          </p15:clr>
        </p15:guide>
        <p15:guide id="24" pos="2177">
          <p15:clr>
            <a:srgbClr val="FBAE40"/>
          </p15:clr>
        </p15:guide>
        <p15:guide id="25" pos="1610">
          <p15:clr>
            <a:srgbClr val="FBAE40"/>
          </p15:clr>
        </p15:guide>
        <p15:guide id="26" pos="1519">
          <p15:clr>
            <a:srgbClr val="FBAE40"/>
          </p15:clr>
        </p15:guide>
        <p15:guide id="27" pos="952">
          <p15:clr>
            <a:srgbClr val="FBAE40"/>
          </p15:clr>
        </p15:guide>
        <p15:guide id="28" pos="862">
          <p15:clr>
            <a:srgbClr val="FBAE40"/>
          </p15:clr>
        </p15:guide>
        <p15:guide id="29" pos="295">
          <p15:clr>
            <a:srgbClr val="FBAE40"/>
          </p15:clr>
        </p15:guide>
        <p15:guide id="30" pos="204">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3_Пользовательский макет">
    <p:spTree>
      <p:nvGrpSpPr>
        <p:cNvPr id="1" name=""/>
        <p:cNvGrpSpPr/>
        <p:nvPr/>
      </p:nvGrpSpPr>
      <p:grpSpPr>
        <a:xfrm>
          <a:off x="0" y="0"/>
          <a:ext cx="0" cy="0"/>
          <a:chOff x="0" y="0"/>
          <a:chExt cx="0" cy="0"/>
        </a:xfrm>
      </p:grpSpPr>
      <p:sp>
        <p:nvSpPr>
          <p:cNvPr id="6" name="Прямоугольник 5"/>
          <p:cNvSpPr/>
          <p:nvPr userDrawn="1"/>
        </p:nvSpPr>
        <p:spPr>
          <a:xfrm>
            <a:off x="0" y="555625"/>
            <a:ext cx="144462" cy="4032250"/>
          </a:xfrm>
          <a:prstGeom prst="rect">
            <a:avLst/>
          </a:prstGeom>
          <a:solidFill>
            <a:srgbClr val="00CCF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76" tIns="66039" rIns="132076" bIns="66039" numCol="1" spcCol="0" rtlCol="0" fromWordArt="0" anchor="ctr" anchorCtr="0" forceAA="0" compatLnSpc="1">
            <a:prstTxWarp prst="textNoShape">
              <a:avLst/>
            </a:prstTxWarp>
            <a:noAutofit/>
          </a:bodyPr>
          <a:lstStyle/>
          <a:p>
            <a:pPr algn="ctr"/>
            <a:endParaRPr lang="ru-RU" sz="2601">
              <a:solidFill>
                <a:prstClr val="white"/>
              </a:solidFill>
            </a:endParaRPr>
          </a:p>
        </p:txBody>
      </p:sp>
      <p:sp>
        <p:nvSpPr>
          <p:cNvPr id="14" name="Прямоугольник 13"/>
          <p:cNvSpPr/>
          <p:nvPr userDrawn="1"/>
        </p:nvSpPr>
        <p:spPr>
          <a:xfrm>
            <a:off x="0" y="4732339"/>
            <a:ext cx="9144000" cy="41116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15" name="Номер слайда 3"/>
          <p:cNvSpPr>
            <a:spLocks noGrp="1"/>
          </p:cNvSpPr>
          <p:nvPr>
            <p:ph type="sldNum" sz="quarter" idx="12"/>
          </p:nvPr>
        </p:nvSpPr>
        <p:spPr>
          <a:xfrm>
            <a:off x="468313" y="4732338"/>
            <a:ext cx="324167" cy="396875"/>
          </a:xfrm>
        </p:spPr>
        <p:txBody>
          <a:bodyPr lIns="0" tIns="0" rIns="0" bIns="0"/>
          <a:lstStyle>
            <a:lvl1pPr algn="l">
              <a:defRPr sz="1000">
                <a:solidFill>
                  <a:schemeClr val="tx1">
                    <a:lumMod val="75000"/>
                    <a:lumOff val="25000"/>
                  </a:schemeClr>
                </a:solidFill>
              </a:defRPr>
            </a:lvl1pPr>
          </a:lstStyle>
          <a:p>
            <a:fld id="{7C5FD900-BDE7-441E-9CB3-4967E75D0088}" type="slidenum">
              <a:rPr lang="ru-RU" smtClean="0">
                <a:solidFill>
                  <a:prstClr val="black">
                    <a:lumMod val="75000"/>
                    <a:lumOff val="25000"/>
                  </a:prstClr>
                </a:solidFill>
              </a:rPr>
              <a:pPr/>
              <a:t>‹#›</a:t>
            </a:fld>
            <a:endParaRPr lang="ru-RU" dirty="0">
              <a:solidFill>
                <a:prstClr val="black">
                  <a:lumMod val="75000"/>
                  <a:lumOff val="25000"/>
                </a:prstClr>
              </a:solidFill>
            </a:endParaRPr>
          </a:p>
        </p:txBody>
      </p:sp>
      <p:sp>
        <p:nvSpPr>
          <p:cNvPr id="17" name="Прямоугольник 16"/>
          <p:cNvSpPr/>
          <p:nvPr userDrawn="1"/>
        </p:nvSpPr>
        <p:spPr>
          <a:xfrm>
            <a:off x="0" y="-1"/>
            <a:ext cx="9144000" cy="4111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prstClr val="white"/>
              </a:solidFill>
            </a:endParaRPr>
          </a:p>
        </p:txBody>
      </p:sp>
      <p:sp>
        <p:nvSpPr>
          <p:cNvPr id="18" name="TextBox 17"/>
          <p:cNvSpPr txBox="1"/>
          <p:nvPr userDrawn="1"/>
        </p:nvSpPr>
        <p:spPr>
          <a:xfrm>
            <a:off x="4643438" y="4837891"/>
            <a:ext cx="4032250" cy="215444"/>
          </a:xfrm>
          <a:prstGeom prst="rect">
            <a:avLst/>
          </a:prstGeom>
          <a:noFill/>
        </p:spPr>
        <p:txBody>
          <a:bodyPr wrap="square" lIns="0" rIns="0" rtlCol="0" anchor="ctr">
            <a:spAutoFit/>
          </a:bodyPr>
          <a:lstStyle/>
          <a:p>
            <a:pPr algn="r"/>
            <a:r>
              <a:rPr lang="en-US" sz="800" dirty="0">
                <a:solidFill>
                  <a:prstClr val="black">
                    <a:lumMod val="75000"/>
                    <a:lumOff val="25000"/>
                  </a:prstClr>
                </a:solidFill>
                <a:latin typeface="Arial Narrow" pitchFamily="34" charset="0"/>
              </a:rPr>
              <a:t>www.gobigeurope.com/-cas-general</a:t>
            </a:r>
            <a:endParaRPr lang="ru-RU" sz="700" dirty="0">
              <a:solidFill>
                <a:prstClr val="black">
                  <a:lumMod val="75000"/>
                  <a:lumOff val="25000"/>
                </a:prstClr>
              </a:solidFill>
            </a:endParaRPr>
          </a:p>
        </p:txBody>
      </p:sp>
      <p:sp>
        <p:nvSpPr>
          <p:cNvPr id="22" name="TextBox 21"/>
          <p:cNvSpPr txBox="1"/>
          <p:nvPr userDrawn="1"/>
        </p:nvSpPr>
        <p:spPr>
          <a:xfrm>
            <a:off x="792479" y="4799420"/>
            <a:ext cx="3000587" cy="276999"/>
          </a:xfrm>
          <a:prstGeom prst="rect">
            <a:avLst/>
          </a:prstGeom>
          <a:noFill/>
        </p:spPr>
        <p:txBody>
          <a:bodyPr wrap="square" rtlCol="0">
            <a:spAutoFit/>
          </a:bodyPr>
          <a:lstStyle/>
          <a:p>
            <a:r>
              <a:rPr lang="ru-RU" sz="1200" dirty="0">
                <a:solidFill>
                  <a:srgbClr val="4F565A"/>
                </a:solidFill>
                <a:latin typeface="Bebas Neue Bold" panose="020B0606020202050201" pitchFamily="34" charset="-52"/>
              </a:rPr>
              <a:t>ЦЕНТР РАЗВИТИЯ</a:t>
            </a:r>
            <a:r>
              <a:rPr lang="en-US" sz="1200" dirty="0">
                <a:solidFill>
                  <a:srgbClr val="4F565A"/>
                </a:solidFill>
                <a:latin typeface="Bebas Neue Bold" panose="020B0606020202050201" pitchFamily="34" charset="-52"/>
              </a:rPr>
              <a:t> </a:t>
            </a:r>
            <a:r>
              <a:rPr lang="ru-RU" sz="1200" dirty="0">
                <a:solidFill>
                  <a:srgbClr val="00CCFF"/>
                </a:solidFill>
                <a:latin typeface="Bebas Neue Bold" panose="020B0606020202050201" pitchFamily="34" charset="-52"/>
              </a:rPr>
              <a:t>КОМПЕТЕНЦИЙ</a:t>
            </a:r>
            <a:endParaRPr lang="ru-RU" sz="1200" dirty="0">
              <a:solidFill>
                <a:srgbClr val="4F565A"/>
              </a:solidFill>
              <a:latin typeface="Bebas Neue Bold" panose="020B0606020202050201" pitchFamily="34" charset="-52"/>
            </a:endParaRPr>
          </a:p>
        </p:txBody>
      </p:sp>
    </p:spTree>
    <p:extLst>
      <p:ext uri="{BB962C8B-B14F-4D97-AF65-F5344CB8AC3E}">
        <p14:creationId xmlns:p14="http://schemas.microsoft.com/office/powerpoint/2010/main" val="4170139962"/>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guide id="3" orient="horz" pos="1008">
          <p15:clr>
            <a:srgbClr val="FBAE40"/>
          </p15:clr>
        </p15:guide>
        <p15:guide id="4" orient="horz" pos="917">
          <p15:clr>
            <a:srgbClr val="FBAE40"/>
          </p15:clr>
        </p15:guide>
        <p15:guide id="5" orient="horz" pos="350">
          <p15:clr>
            <a:srgbClr val="FBAE40"/>
          </p15:clr>
        </p15:guide>
        <p15:guide id="6" orient="horz" pos="259">
          <p15:clr>
            <a:srgbClr val="FBAE40"/>
          </p15:clr>
        </p15:guide>
        <p15:guide id="7" orient="horz" pos="1575">
          <p15:clr>
            <a:srgbClr val="FBAE40"/>
          </p15:clr>
        </p15:guide>
        <p15:guide id="8" orient="horz" pos="2232">
          <p15:clr>
            <a:srgbClr val="FBAE40"/>
          </p15:clr>
        </p15:guide>
        <p15:guide id="9" orient="horz" pos="1665">
          <p15:clr>
            <a:srgbClr val="FBAE40"/>
          </p15:clr>
        </p15:guide>
        <p15:guide id="10" orient="horz" pos="2323">
          <p15:clr>
            <a:srgbClr val="FBAE40"/>
          </p15:clr>
        </p15:guide>
        <p15:guide id="11" orient="horz" pos="2890">
          <p15:clr>
            <a:srgbClr val="FBAE40"/>
          </p15:clr>
        </p15:guide>
        <p15:guide id="12" orient="horz" pos="2981">
          <p15:clr>
            <a:srgbClr val="FBAE40"/>
          </p15:clr>
        </p15:guide>
        <p15:guide id="13" pos="2925">
          <p15:clr>
            <a:srgbClr val="FBAE40"/>
          </p15:clr>
        </p15:guide>
        <p15:guide id="14" pos="3492">
          <p15:clr>
            <a:srgbClr val="FBAE40"/>
          </p15:clr>
        </p15:guide>
        <p15:guide id="15" pos="3583">
          <p15:clr>
            <a:srgbClr val="FBAE40"/>
          </p15:clr>
        </p15:guide>
        <p15:guide id="16" pos="4150">
          <p15:clr>
            <a:srgbClr val="FBAE40"/>
          </p15:clr>
        </p15:guide>
        <p15:guide id="17" pos="4241">
          <p15:clr>
            <a:srgbClr val="FBAE40"/>
          </p15:clr>
        </p15:guide>
        <p15:guide id="18" pos="4808">
          <p15:clr>
            <a:srgbClr val="FBAE40"/>
          </p15:clr>
        </p15:guide>
        <p15:guide id="19" pos="4898">
          <p15:clr>
            <a:srgbClr val="FBAE40"/>
          </p15:clr>
        </p15:guide>
        <p15:guide id="20" pos="5465">
          <p15:clr>
            <a:srgbClr val="FBAE40"/>
          </p15:clr>
        </p15:guide>
        <p15:guide id="21" pos="5556">
          <p15:clr>
            <a:srgbClr val="FBAE40"/>
          </p15:clr>
        </p15:guide>
        <p15:guide id="22" pos="2835">
          <p15:clr>
            <a:srgbClr val="FBAE40"/>
          </p15:clr>
        </p15:guide>
        <p15:guide id="23" pos="2268">
          <p15:clr>
            <a:srgbClr val="FBAE40"/>
          </p15:clr>
        </p15:guide>
        <p15:guide id="24" pos="2177">
          <p15:clr>
            <a:srgbClr val="FBAE40"/>
          </p15:clr>
        </p15:guide>
        <p15:guide id="25" pos="1610">
          <p15:clr>
            <a:srgbClr val="FBAE40"/>
          </p15:clr>
        </p15:guide>
        <p15:guide id="26" pos="1519">
          <p15:clr>
            <a:srgbClr val="FBAE40"/>
          </p15:clr>
        </p15:guide>
        <p15:guide id="27" pos="952">
          <p15:clr>
            <a:srgbClr val="FBAE40"/>
          </p15:clr>
        </p15:guide>
        <p15:guide id="28" pos="862">
          <p15:clr>
            <a:srgbClr val="FBAE40"/>
          </p15:clr>
        </p15:guide>
        <p15:guide id="29" pos="295">
          <p15:clr>
            <a:srgbClr val="FBAE40"/>
          </p15:clr>
        </p15:guide>
        <p15:guide id="30" pos="204">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endParaRPr lang="ru-RU">
              <a:solidFill>
                <a:prstClr val="black">
                  <a:tint val="75000"/>
                </a:prstClr>
              </a:solidFill>
            </a:endParaRPr>
          </a:p>
        </p:txBody>
      </p:sp>
      <p:sp>
        <p:nvSpPr>
          <p:cNvPr id="5" name="Footer Placeholder 4"/>
          <p:cNvSpPr>
            <a:spLocks noGrp="1"/>
          </p:cNvSpPr>
          <p:nvPr>
            <p:ph type="ftr" sz="quarter" idx="11"/>
          </p:nvPr>
        </p:nvSpPr>
        <p:spPr/>
        <p:txBody>
          <a:bodyPr/>
          <a:lstStyle/>
          <a:p>
            <a:endParaRPr lang="ru-RU">
              <a:solidFill>
                <a:prstClr val="black">
                  <a:tint val="75000"/>
                </a:prstClr>
              </a:solidFill>
            </a:endParaRPr>
          </a:p>
        </p:txBody>
      </p:sp>
      <p:sp>
        <p:nvSpPr>
          <p:cNvPr id="6" name="Slide Number Placeholder 5"/>
          <p:cNvSpPr>
            <a:spLocks noGrp="1"/>
          </p:cNvSpPr>
          <p:nvPr>
            <p:ph type="sldNum" sz="quarter" idx="12"/>
          </p:nvPr>
        </p:nvSpPr>
        <p:spPr/>
        <p:txBody>
          <a:bodyPr/>
          <a:lstStyle/>
          <a:p>
            <a:fld id="{17B6B666-9CB3-428E-A9DF-602B82E2AA2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72385073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ru-RU"/>
              <a:t>Образец заголовка</a:t>
            </a:r>
            <a:endParaRPr lang="en-US" dirty="0"/>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endParaRPr lang="ru-RU">
              <a:solidFill>
                <a:prstClr val="black">
                  <a:tint val="75000"/>
                </a:prstClr>
              </a:solidFill>
            </a:endParaRPr>
          </a:p>
        </p:txBody>
      </p:sp>
      <p:sp>
        <p:nvSpPr>
          <p:cNvPr id="5" name="Footer Placeholder 4"/>
          <p:cNvSpPr>
            <a:spLocks noGrp="1"/>
          </p:cNvSpPr>
          <p:nvPr>
            <p:ph type="ftr" sz="quarter" idx="11"/>
          </p:nvPr>
        </p:nvSpPr>
        <p:spPr/>
        <p:txBody>
          <a:bodyPr/>
          <a:lstStyle/>
          <a:p>
            <a:endParaRPr lang="ru-RU">
              <a:solidFill>
                <a:prstClr val="black">
                  <a:tint val="75000"/>
                </a:prstClr>
              </a:solidFill>
            </a:endParaRPr>
          </a:p>
        </p:txBody>
      </p:sp>
      <p:sp>
        <p:nvSpPr>
          <p:cNvPr id="6" name="Slide Number Placeholder 5"/>
          <p:cNvSpPr>
            <a:spLocks noGrp="1"/>
          </p:cNvSpPr>
          <p:nvPr>
            <p:ph type="sldNum" sz="quarter" idx="12"/>
          </p:nvPr>
        </p:nvSpPr>
        <p:spPr/>
        <p:txBody>
          <a:bodyPr/>
          <a:lstStyle/>
          <a:p>
            <a:fld id="{17B6B666-9CB3-428E-A9DF-602B82E2AA2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44191294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28650" y="1369219"/>
            <a:ext cx="3886200" cy="3263504"/>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4629150" y="1369219"/>
            <a:ext cx="3886200" cy="3263504"/>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endParaRPr lang="ru-RU">
              <a:solidFill>
                <a:prstClr val="black">
                  <a:tint val="75000"/>
                </a:prstClr>
              </a:solidFill>
            </a:endParaRPr>
          </a:p>
        </p:txBody>
      </p:sp>
      <p:sp>
        <p:nvSpPr>
          <p:cNvPr id="6" name="Footer Placeholder 5"/>
          <p:cNvSpPr>
            <a:spLocks noGrp="1"/>
          </p:cNvSpPr>
          <p:nvPr>
            <p:ph type="ftr" sz="quarter" idx="11"/>
          </p:nvPr>
        </p:nvSpPr>
        <p:spPr/>
        <p:txBody>
          <a:bodyPr/>
          <a:lstStyle/>
          <a:p>
            <a:endParaRPr lang="ru-RU">
              <a:solidFill>
                <a:prstClr val="black">
                  <a:tint val="75000"/>
                </a:prstClr>
              </a:solidFill>
            </a:endParaRPr>
          </a:p>
        </p:txBody>
      </p:sp>
      <p:sp>
        <p:nvSpPr>
          <p:cNvPr id="7" name="Slide Number Placeholder 6"/>
          <p:cNvSpPr>
            <a:spLocks noGrp="1"/>
          </p:cNvSpPr>
          <p:nvPr>
            <p:ph type="sldNum" sz="quarter" idx="12"/>
          </p:nvPr>
        </p:nvSpPr>
        <p:spPr/>
        <p:txBody>
          <a:bodyPr/>
          <a:lstStyle/>
          <a:p>
            <a:fld id="{17B6B666-9CB3-428E-A9DF-602B82E2AA2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97440609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ru-RU"/>
              <a:t>Образец заголовка</a:t>
            </a:r>
            <a:endParaRPr lang="en-US" dirty="0"/>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4" name="Content Placeholder 3"/>
          <p:cNvSpPr>
            <a:spLocks noGrp="1"/>
          </p:cNvSpPr>
          <p:nvPr>
            <p:ph sz="half" idx="2"/>
          </p:nvPr>
        </p:nvSpPr>
        <p:spPr>
          <a:xfrm>
            <a:off x="629842" y="1878806"/>
            <a:ext cx="3868340" cy="2763441"/>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6" name="Content Placeholder 5"/>
          <p:cNvSpPr>
            <a:spLocks noGrp="1"/>
          </p:cNvSpPr>
          <p:nvPr>
            <p:ph sz="quarter" idx="4"/>
          </p:nvPr>
        </p:nvSpPr>
        <p:spPr>
          <a:xfrm>
            <a:off x="4629150" y="1878806"/>
            <a:ext cx="3887391" cy="2763441"/>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endParaRPr lang="ru-RU">
              <a:solidFill>
                <a:prstClr val="black">
                  <a:tint val="75000"/>
                </a:prstClr>
              </a:solidFill>
            </a:endParaRPr>
          </a:p>
        </p:txBody>
      </p:sp>
      <p:sp>
        <p:nvSpPr>
          <p:cNvPr id="8" name="Footer Placeholder 7"/>
          <p:cNvSpPr>
            <a:spLocks noGrp="1"/>
          </p:cNvSpPr>
          <p:nvPr>
            <p:ph type="ftr" sz="quarter" idx="11"/>
          </p:nvPr>
        </p:nvSpPr>
        <p:spPr/>
        <p:txBody>
          <a:bodyPr/>
          <a:lstStyle/>
          <a:p>
            <a:endParaRPr lang="ru-RU">
              <a:solidFill>
                <a:prstClr val="black">
                  <a:tint val="75000"/>
                </a:prstClr>
              </a:solidFill>
            </a:endParaRPr>
          </a:p>
        </p:txBody>
      </p:sp>
      <p:sp>
        <p:nvSpPr>
          <p:cNvPr id="9" name="Slide Number Placeholder 8"/>
          <p:cNvSpPr>
            <a:spLocks noGrp="1"/>
          </p:cNvSpPr>
          <p:nvPr>
            <p:ph type="sldNum" sz="quarter" idx="12"/>
          </p:nvPr>
        </p:nvSpPr>
        <p:spPr/>
        <p:txBody>
          <a:bodyPr/>
          <a:lstStyle/>
          <a:p>
            <a:fld id="{17B6B666-9CB3-428E-A9DF-602B82E2AA2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5960251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Пользовательский макет">
    <p:spTree>
      <p:nvGrpSpPr>
        <p:cNvPr id="1" name=""/>
        <p:cNvGrpSpPr/>
        <p:nvPr/>
      </p:nvGrpSpPr>
      <p:grpSpPr>
        <a:xfrm>
          <a:off x="0" y="0"/>
          <a:ext cx="0" cy="0"/>
          <a:chOff x="0" y="0"/>
          <a:chExt cx="0" cy="0"/>
        </a:xfrm>
      </p:grpSpPr>
      <p:sp>
        <p:nvSpPr>
          <p:cNvPr id="6" name="Прямоугольник 5"/>
          <p:cNvSpPr/>
          <p:nvPr userDrawn="1"/>
        </p:nvSpPr>
        <p:spPr>
          <a:xfrm>
            <a:off x="0" y="555625"/>
            <a:ext cx="144462" cy="4032250"/>
          </a:xfrm>
          <a:prstGeom prst="rect">
            <a:avLst/>
          </a:prstGeom>
          <a:solidFill>
            <a:srgbClr val="00CCF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76" tIns="66039" rIns="132076" bIns="66039" numCol="1" spcCol="0" rtlCol="0" fromWordArt="0" anchor="ctr" anchorCtr="0" forceAA="0" compatLnSpc="1">
            <a:prstTxWarp prst="textNoShape">
              <a:avLst/>
            </a:prstTxWarp>
            <a:noAutofit/>
          </a:bodyPr>
          <a:lstStyle/>
          <a:p>
            <a:pPr algn="ctr"/>
            <a:endParaRPr lang="ru-RU" sz="2601"/>
          </a:p>
        </p:txBody>
      </p:sp>
      <p:sp>
        <p:nvSpPr>
          <p:cNvPr id="3" name="Прямоугольник 2"/>
          <p:cNvSpPr/>
          <p:nvPr userDrawn="1"/>
        </p:nvSpPr>
        <p:spPr>
          <a:xfrm>
            <a:off x="465931"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 name="Прямоугольник 3"/>
          <p:cNvSpPr/>
          <p:nvPr userDrawn="1"/>
        </p:nvSpPr>
        <p:spPr>
          <a:xfrm>
            <a:off x="1510506"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Прямоугольник 4"/>
          <p:cNvSpPr/>
          <p:nvPr userDrawn="1"/>
        </p:nvSpPr>
        <p:spPr>
          <a:xfrm>
            <a:off x="2555081"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Прямоугольник 6"/>
          <p:cNvSpPr/>
          <p:nvPr userDrawn="1"/>
        </p:nvSpPr>
        <p:spPr>
          <a:xfrm>
            <a:off x="3599656"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Прямоугольник 7"/>
          <p:cNvSpPr/>
          <p:nvPr userDrawn="1"/>
        </p:nvSpPr>
        <p:spPr>
          <a:xfrm>
            <a:off x="4644231"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Прямоугольник 8"/>
          <p:cNvSpPr/>
          <p:nvPr userDrawn="1"/>
        </p:nvSpPr>
        <p:spPr>
          <a:xfrm>
            <a:off x="5688806"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Прямоугольник 9"/>
          <p:cNvSpPr/>
          <p:nvPr userDrawn="1"/>
        </p:nvSpPr>
        <p:spPr>
          <a:xfrm>
            <a:off x="6733381"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Прямоугольник 10"/>
          <p:cNvSpPr/>
          <p:nvPr userDrawn="1"/>
        </p:nvSpPr>
        <p:spPr>
          <a:xfrm>
            <a:off x="7777956" y="0"/>
            <a:ext cx="900113" cy="5143500"/>
          </a:xfrm>
          <a:prstGeom prst="rect">
            <a:avLst/>
          </a:prstGeom>
          <a:solidFill>
            <a:srgbClr val="FFE7FF">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4" name="Прямоугольник 13"/>
          <p:cNvSpPr/>
          <p:nvPr userDrawn="1"/>
        </p:nvSpPr>
        <p:spPr>
          <a:xfrm>
            <a:off x="0" y="4732339"/>
            <a:ext cx="9144000" cy="41116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5" name="Номер слайда 3"/>
          <p:cNvSpPr>
            <a:spLocks noGrp="1"/>
          </p:cNvSpPr>
          <p:nvPr>
            <p:ph type="sldNum" sz="quarter" idx="12"/>
          </p:nvPr>
        </p:nvSpPr>
        <p:spPr>
          <a:xfrm>
            <a:off x="468313" y="4732338"/>
            <a:ext cx="324167" cy="396875"/>
          </a:xfrm>
        </p:spPr>
        <p:txBody>
          <a:bodyPr lIns="0" tIns="0" rIns="0" bIns="0"/>
          <a:lstStyle>
            <a:lvl1pPr algn="l">
              <a:defRPr sz="1000">
                <a:solidFill>
                  <a:schemeClr val="tx1">
                    <a:lumMod val="75000"/>
                    <a:lumOff val="25000"/>
                  </a:schemeClr>
                </a:solidFill>
              </a:defRPr>
            </a:lvl1pPr>
          </a:lstStyle>
          <a:p>
            <a:fld id="{7C5FD900-BDE7-441E-9CB3-4967E75D0088}" type="slidenum">
              <a:rPr lang="ru-RU" smtClean="0"/>
              <a:pPr/>
              <a:t>‹#›</a:t>
            </a:fld>
            <a:endParaRPr lang="ru-RU" dirty="0"/>
          </a:p>
        </p:txBody>
      </p:sp>
      <p:sp>
        <p:nvSpPr>
          <p:cNvPr id="17" name="Прямоугольник 16"/>
          <p:cNvSpPr/>
          <p:nvPr userDrawn="1"/>
        </p:nvSpPr>
        <p:spPr>
          <a:xfrm>
            <a:off x="0" y="-1"/>
            <a:ext cx="9144000" cy="4111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8" name="TextBox 17"/>
          <p:cNvSpPr txBox="1"/>
          <p:nvPr userDrawn="1"/>
        </p:nvSpPr>
        <p:spPr>
          <a:xfrm>
            <a:off x="4643438" y="4837891"/>
            <a:ext cx="4032250" cy="200055"/>
          </a:xfrm>
          <a:prstGeom prst="rect">
            <a:avLst/>
          </a:prstGeom>
          <a:noFill/>
        </p:spPr>
        <p:txBody>
          <a:bodyPr wrap="square" lIns="0" rIns="0" rtlCol="0" anchor="ctr">
            <a:spAutoFit/>
          </a:bodyPr>
          <a:lstStyle/>
          <a:p>
            <a:pPr algn="r"/>
            <a:r>
              <a:rPr lang="en-US" sz="700" dirty="0">
                <a:solidFill>
                  <a:schemeClr val="tx1">
                    <a:lumMod val="75000"/>
                    <a:lumOff val="25000"/>
                  </a:schemeClr>
                </a:solidFill>
              </a:rPr>
              <a:t>www.big</a:t>
            </a:r>
            <a:r>
              <a:rPr lang="ru-RU" sz="700" dirty="0">
                <a:solidFill>
                  <a:schemeClr val="tx1">
                    <a:lumMod val="75000"/>
                    <a:lumOff val="25000"/>
                  </a:schemeClr>
                </a:solidFill>
              </a:rPr>
              <a:t>-</a:t>
            </a:r>
            <a:r>
              <a:rPr lang="en-US" sz="700" dirty="0">
                <a:solidFill>
                  <a:schemeClr val="tx1">
                    <a:lumMod val="75000"/>
                    <a:lumOff val="25000"/>
                  </a:schemeClr>
                </a:solidFill>
              </a:rPr>
              <a:t>evolution.ru</a:t>
            </a:r>
            <a:endParaRPr lang="ru-RU" sz="700" dirty="0">
              <a:solidFill>
                <a:schemeClr val="tx1">
                  <a:lumMod val="75000"/>
                  <a:lumOff val="25000"/>
                </a:schemeClr>
              </a:solidFill>
            </a:endParaRPr>
          </a:p>
        </p:txBody>
      </p:sp>
      <p:sp>
        <p:nvSpPr>
          <p:cNvPr id="22" name="TextBox 21"/>
          <p:cNvSpPr txBox="1"/>
          <p:nvPr userDrawn="1"/>
        </p:nvSpPr>
        <p:spPr>
          <a:xfrm>
            <a:off x="792480" y="4799420"/>
            <a:ext cx="1618933" cy="276999"/>
          </a:xfrm>
          <a:prstGeom prst="rect">
            <a:avLst/>
          </a:prstGeom>
          <a:noFill/>
        </p:spPr>
        <p:txBody>
          <a:bodyPr wrap="square" rtlCol="0">
            <a:spAutoFit/>
          </a:bodyPr>
          <a:lstStyle/>
          <a:p>
            <a:r>
              <a:rPr lang="en-US" sz="1200" dirty="0">
                <a:solidFill>
                  <a:srgbClr val="4F565A"/>
                </a:solidFill>
                <a:latin typeface="Bebas Neue Bold" panose="020B0606020202050201" pitchFamily="34" charset="-52"/>
              </a:rPr>
              <a:t>BIG </a:t>
            </a:r>
            <a:r>
              <a:rPr lang="en-US" sz="1200" dirty="0">
                <a:solidFill>
                  <a:srgbClr val="00CCFF"/>
                </a:solidFill>
                <a:latin typeface="Bebas Neue Bold" panose="020B0606020202050201" pitchFamily="34" charset="-52"/>
              </a:rPr>
              <a:t>EVOLUTION</a:t>
            </a:r>
            <a:endParaRPr lang="ru-RU" sz="1200" dirty="0">
              <a:solidFill>
                <a:srgbClr val="4F565A"/>
              </a:solidFill>
              <a:latin typeface="Bebas Neue Bold" panose="020B0606020202050201" pitchFamily="34" charset="-52"/>
            </a:endParaRPr>
          </a:p>
        </p:txBody>
      </p:sp>
      <p:sp>
        <p:nvSpPr>
          <p:cNvPr id="19" name="TextBox 18"/>
          <p:cNvSpPr txBox="1"/>
          <p:nvPr userDrawn="1"/>
        </p:nvSpPr>
        <p:spPr>
          <a:xfrm>
            <a:off x="4643438" y="-2"/>
            <a:ext cx="2990056" cy="411165"/>
          </a:xfrm>
          <a:prstGeom prst="rect">
            <a:avLst/>
          </a:prstGeom>
          <a:noFill/>
        </p:spPr>
        <p:txBody>
          <a:bodyPr wrap="square" lIns="0" rIns="0" rtlCol="0" anchor="ctr" anchorCtr="0">
            <a:noAutofit/>
          </a:bodyPr>
          <a:lstStyle/>
          <a:p>
            <a:pPr algn="r"/>
            <a:r>
              <a:rPr lang="ru-RU" sz="700" dirty="0">
                <a:solidFill>
                  <a:schemeClr val="tx1">
                    <a:lumMod val="75000"/>
                    <a:lumOff val="25000"/>
                  </a:schemeClr>
                </a:solidFill>
              </a:rPr>
              <a:t>Формирование безопасного поведения </a:t>
            </a:r>
          </a:p>
          <a:p>
            <a:pPr algn="r"/>
            <a:r>
              <a:rPr lang="ru-RU" sz="700" dirty="0">
                <a:solidFill>
                  <a:schemeClr val="tx1">
                    <a:lumMod val="75000"/>
                    <a:lumOff val="25000"/>
                  </a:schemeClr>
                </a:solidFill>
              </a:rPr>
              <a:t>сотрудников предприятий и организаций</a:t>
            </a:r>
          </a:p>
        </p:txBody>
      </p:sp>
      <p:sp>
        <p:nvSpPr>
          <p:cNvPr id="21" name="Прямоугольник 20"/>
          <p:cNvSpPr/>
          <p:nvPr userDrawn="1"/>
        </p:nvSpPr>
        <p:spPr>
          <a:xfrm>
            <a:off x="7704397" y="198435"/>
            <a:ext cx="1440000" cy="18000"/>
          </a:xfrm>
          <a:prstGeom prst="rect">
            <a:avLst/>
          </a:prstGeom>
          <a:solidFill>
            <a:srgbClr val="00CCF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76" tIns="66039" rIns="132076" bIns="66039" numCol="1" spcCol="0" rtlCol="0" fromWordArt="0" anchor="ctr" anchorCtr="0" forceAA="0" compatLnSpc="1">
            <a:prstTxWarp prst="textNoShape">
              <a:avLst/>
            </a:prstTxWarp>
            <a:noAutofit/>
          </a:bodyPr>
          <a:lstStyle/>
          <a:p>
            <a:pPr algn="ctr"/>
            <a:endParaRPr lang="ru-RU" sz="2601"/>
          </a:p>
        </p:txBody>
      </p:sp>
    </p:spTree>
    <p:extLst>
      <p:ext uri="{BB962C8B-B14F-4D97-AF65-F5344CB8AC3E}">
        <p14:creationId xmlns:p14="http://schemas.microsoft.com/office/powerpoint/2010/main" val="976413988"/>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guide id="3" orient="horz" pos="1008">
          <p15:clr>
            <a:srgbClr val="FBAE40"/>
          </p15:clr>
        </p15:guide>
        <p15:guide id="4" orient="horz" pos="917">
          <p15:clr>
            <a:srgbClr val="FBAE40"/>
          </p15:clr>
        </p15:guide>
        <p15:guide id="5" orient="horz" pos="350">
          <p15:clr>
            <a:srgbClr val="FBAE40"/>
          </p15:clr>
        </p15:guide>
        <p15:guide id="6" orient="horz" pos="259">
          <p15:clr>
            <a:srgbClr val="FBAE40"/>
          </p15:clr>
        </p15:guide>
        <p15:guide id="7" orient="horz" pos="1575">
          <p15:clr>
            <a:srgbClr val="FBAE40"/>
          </p15:clr>
        </p15:guide>
        <p15:guide id="8" orient="horz" pos="2232">
          <p15:clr>
            <a:srgbClr val="FBAE40"/>
          </p15:clr>
        </p15:guide>
        <p15:guide id="9" orient="horz" pos="1665">
          <p15:clr>
            <a:srgbClr val="FBAE40"/>
          </p15:clr>
        </p15:guide>
        <p15:guide id="10" orient="horz" pos="2323">
          <p15:clr>
            <a:srgbClr val="FBAE40"/>
          </p15:clr>
        </p15:guide>
        <p15:guide id="11" orient="horz" pos="2890">
          <p15:clr>
            <a:srgbClr val="FBAE40"/>
          </p15:clr>
        </p15:guide>
        <p15:guide id="12" orient="horz" pos="2981">
          <p15:clr>
            <a:srgbClr val="FBAE40"/>
          </p15:clr>
        </p15:guide>
        <p15:guide id="13" pos="2925">
          <p15:clr>
            <a:srgbClr val="FBAE40"/>
          </p15:clr>
        </p15:guide>
        <p15:guide id="14" pos="3492">
          <p15:clr>
            <a:srgbClr val="FBAE40"/>
          </p15:clr>
        </p15:guide>
        <p15:guide id="15" pos="3583">
          <p15:clr>
            <a:srgbClr val="FBAE40"/>
          </p15:clr>
        </p15:guide>
        <p15:guide id="16" pos="4150">
          <p15:clr>
            <a:srgbClr val="FBAE40"/>
          </p15:clr>
        </p15:guide>
        <p15:guide id="17" pos="4241">
          <p15:clr>
            <a:srgbClr val="FBAE40"/>
          </p15:clr>
        </p15:guide>
        <p15:guide id="18" pos="4808">
          <p15:clr>
            <a:srgbClr val="FBAE40"/>
          </p15:clr>
        </p15:guide>
        <p15:guide id="19" pos="4898">
          <p15:clr>
            <a:srgbClr val="FBAE40"/>
          </p15:clr>
        </p15:guide>
        <p15:guide id="20" pos="5465">
          <p15:clr>
            <a:srgbClr val="FBAE40"/>
          </p15:clr>
        </p15:guide>
        <p15:guide id="21" pos="5556">
          <p15:clr>
            <a:srgbClr val="FBAE40"/>
          </p15:clr>
        </p15:guide>
        <p15:guide id="22" pos="2835">
          <p15:clr>
            <a:srgbClr val="FBAE40"/>
          </p15:clr>
        </p15:guide>
        <p15:guide id="23" pos="2268">
          <p15:clr>
            <a:srgbClr val="FBAE40"/>
          </p15:clr>
        </p15:guide>
        <p15:guide id="24" pos="2177">
          <p15:clr>
            <a:srgbClr val="FBAE40"/>
          </p15:clr>
        </p15:guide>
        <p15:guide id="25" pos="1610">
          <p15:clr>
            <a:srgbClr val="FBAE40"/>
          </p15:clr>
        </p15:guide>
        <p15:guide id="26" pos="1519">
          <p15:clr>
            <a:srgbClr val="FBAE40"/>
          </p15:clr>
        </p15:guide>
        <p15:guide id="27" pos="952">
          <p15:clr>
            <a:srgbClr val="FBAE40"/>
          </p15:clr>
        </p15:guide>
        <p15:guide id="28" pos="862">
          <p15:clr>
            <a:srgbClr val="FBAE40"/>
          </p15:clr>
        </p15:guide>
        <p15:guide id="29" pos="295">
          <p15:clr>
            <a:srgbClr val="FBAE40"/>
          </p15:clr>
        </p15:guide>
        <p15:guide id="30" pos="204">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endParaRPr lang="ru-RU">
              <a:solidFill>
                <a:prstClr val="black">
                  <a:tint val="75000"/>
                </a:prstClr>
              </a:solidFill>
            </a:endParaRPr>
          </a:p>
        </p:txBody>
      </p:sp>
      <p:sp>
        <p:nvSpPr>
          <p:cNvPr id="4" name="Footer Placeholder 3"/>
          <p:cNvSpPr>
            <a:spLocks noGrp="1"/>
          </p:cNvSpPr>
          <p:nvPr>
            <p:ph type="ftr" sz="quarter" idx="11"/>
          </p:nvPr>
        </p:nvSpPr>
        <p:spPr/>
        <p:txBody>
          <a:bodyPr/>
          <a:lstStyle/>
          <a:p>
            <a:endParaRPr lang="ru-RU">
              <a:solidFill>
                <a:prstClr val="black">
                  <a:tint val="75000"/>
                </a:prstClr>
              </a:solidFill>
            </a:endParaRPr>
          </a:p>
        </p:txBody>
      </p:sp>
      <p:sp>
        <p:nvSpPr>
          <p:cNvPr id="5" name="Slide Number Placeholder 4"/>
          <p:cNvSpPr>
            <a:spLocks noGrp="1"/>
          </p:cNvSpPr>
          <p:nvPr>
            <p:ph type="sldNum" sz="quarter" idx="12"/>
          </p:nvPr>
        </p:nvSpPr>
        <p:spPr/>
        <p:txBody>
          <a:bodyPr/>
          <a:lstStyle/>
          <a:p>
            <a:fld id="{17B6B666-9CB3-428E-A9DF-602B82E2AA2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29895416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ru-RU">
              <a:solidFill>
                <a:prstClr val="black">
                  <a:tint val="75000"/>
                </a:prstClr>
              </a:solidFill>
            </a:endParaRPr>
          </a:p>
        </p:txBody>
      </p:sp>
      <p:sp>
        <p:nvSpPr>
          <p:cNvPr id="3" name="Footer Placeholder 2"/>
          <p:cNvSpPr>
            <a:spLocks noGrp="1"/>
          </p:cNvSpPr>
          <p:nvPr>
            <p:ph type="ftr" sz="quarter" idx="11"/>
          </p:nvPr>
        </p:nvSpPr>
        <p:spPr/>
        <p:txBody>
          <a:bodyPr/>
          <a:lstStyle/>
          <a:p>
            <a:endParaRPr lang="ru-RU">
              <a:solidFill>
                <a:prstClr val="black">
                  <a:tint val="75000"/>
                </a:prstClr>
              </a:solidFill>
            </a:endParaRPr>
          </a:p>
        </p:txBody>
      </p:sp>
      <p:sp>
        <p:nvSpPr>
          <p:cNvPr id="4" name="Slide Number Placeholder 3"/>
          <p:cNvSpPr>
            <a:spLocks noGrp="1"/>
          </p:cNvSpPr>
          <p:nvPr>
            <p:ph type="sldNum" sz="quarter" idx="12"/>
          </p:nvPr>
        </p:nvSpPr>
        <p:spPr/>
        <p:txBody>
          <a:bodyPr/>
          <a:lstStyle/>
          <a:p>
            <a:fld id="{17B6B666-9CB3-428E-A9DF-602B82E2AA2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93584681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ru-RU"/>
              <a:t>Образец заголовка</a:t>
            </a:r>
            <a:endParaRPr lang="en-US" dirty="0"/>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a:t>Образец текста</a:t>
            </a:r>
          </a:p>
        </p:txBody>
      </p:sp>
      <p:sp>
        <p:nvSpPr>
          <p:cNvPr id="5" name="Date Placeholder 4"/>
          <p:cNvSpPr>
            <a:spLocks noGrp="1"/>
          </p:cNvSpPr>
          <p:nvPr>
            <p:ph type="dt" sz="half" idx="10"/>
          </p:nvPr>
        </p:nvSpPr>
        <p:spPr/>
        <p:txBody>
          <a:bodyPr/>
          <a:lstStyle/>
          <a:p>
            <a:endParaRPr lang="ru-RU">
              <a:solidFill>
                <a:prstClr val="black">
                  <a:tint val="75000"/>
                </a:prstClr>
              </a:solidFill>
            </a:endParaRPr>
          </a:p>
        </p:txBody>
      </p:sp>
      <p:sp>
        <p:nvSpPr>
          <p:cNvPr id="6" name="Footer Placeholder 5"/>
          <p:cNvSpPr>
            <a:spLocks noGrp="1"/>
          </p:cNvSpPr>
          <p:nvPr>
            <p:ph type="ftr" sz="quarter" idx="11"/>
          </p:nvPr>
        </p:nvSpPr>
        <p:spPr/>
        <p:txBody>
          <a:bodyPr/>
          <a:lstStyle/>
          <a:p>
            <a:endParaRPr lang="ru-RU">
              <a:solidFill>
                <a:prstClr val="black">
                  <a:tint val="75000"/>
                </a:prstClr>
              </a:solidFill>
            </a:endParaRPr>
          </a:p>
        </p:txBody>
      </p:sp>
      <p:sp>
        <p:nvSpPr>
          <p:cNvPr id="7" name="Slide Number Placeholder 6"/>
          <p:cNvSpPr>
            <a:spLocks noGrp="1"/>
          </p:cNvSpPr>
          <p:nvPr>
            <p:ph type="sldNum" sz="quarter" idx="12"/>
          </p:nvPr>
        </p:nvSpPr>
        <p:spPr/>
        <p:txBody>
          <a:bodyPr/>
          <a:lstStyle/>
          <a:p>
            <a:fld id="{17B6B666-9CB3-428E-A9DF-602B82E2AA2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25969164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ru-RU"/>
              <a:t>Вставка рисунка</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a:t>Образец текста</a:t>
            </a:r>
          </a:p>
        </p:txBody>
      </p:sp>
      <p:sp>
        <p:nvSpPr>
          <p:cNvPr id="5" name="Date Placeholder 4"/>
          <p:cNvSpPr>
            <a:spLocks noGrp="1"/>
          </p:cNvSpPr>
          <p:nvPr>
            <p:ph type="dt" sz="half" idx="10"/>
          </p:nvPr>
        </p:nvSpPr>
        <p:spPr/>
        <p:txBody>
          <a:bodyPr/>
          <a:lstStyle/>
          <a:p>
            <a:endParaRPr lang="ru-RU">
              <a:solidFill>
                <a:prstClr val="black">
                  <a:tint val="75000"/>
                </a:prstClr>
              </a:solidFill>
            </a:endParaRPr>
          </a:p>
        </p:txBody>
      </p:sp>
      <p:sp>
        <p:nvSpPr>
          <p:cNvPr id="6" name="Footer Placeholder 5"/>
          <p:cNvSpPr>
            <a:spLocks noGrp="1"/>
          </p:cNvSpPr>
          <p:nvPr>
            <p:ph type="ftr" sz="quarter" idx="11"/>
          </p:nvPr>
        </p:nvSpPr>
        <p:spPr/>
        <p:txBody>
          <a:bodyPr/>
          <a:lstStyle/>
          <a:p>
            <a:endParaRPr lang="ru-RU">
              <a:solidFill>
                <a:prstClr val="black">
                  <a:tint val="75000"/>
                </a:prstClr>
              </a:solidFill>
            </a:endParaRPr>
          </a:p>
        </p:txBody>
      </p:sp>
      <p:sp>
        <p:nvSpPr>
          <p:cNvPr id="7" name="Slide Number Placeholder 6"/>
          <p:cNvSpPr>
            <a:spLocks noGrp="1"/>
          </p:cNvSpPr>
          <p:nvPr>
            <p:ph type="sldNum" sz="quarter" idx="12"/>
          </p:nvPr>
        </p:nvSpPr>
        <p:spPr/>
        <p:txBody>
          <a:bodyPr/>
          <a:lstStyle/>
          <a:p>
            <a:fld id="{17B6B666-9CB3-428E-A9DF-602B82E2AA2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28076768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endParaRPr lang="ru-RU">
              <a:solidFill>
                <a:prstClr val="black">
                  <a:tint val="75000"/>
                </a:prstClr>
              </a:solidFill>
            </a:endParaRPr>
          </a:p>
        </p:txBody>
      </p:sp>
      <p:sp>
        <p:nvSpPr>
          <p:cNvPr id="5" name="Footer Placeholder 4"/>
          <p:cNvSpPr>
            <a:spLocks noGrp="1"/>
          </p:cNvSpPr>
          <p:nvPr>
            <p:ph type="ftr" sz="quarter" idx="11"/>
          </p:nvPr>
        </p:nvSpPr>
        <p:spPr/>
        <p:txBody>
          <a:bodyPr/>
          <a:lstStyle/>
          <a:p>
            <a:endParaRPr lang="ru-RU">
              <a:solidFill>
                <a:prstClr val="black">
                  <a:tint val="75000"/>
                </a:prstClr>
              </a:solidFill>
            </a:endParaRPr>
          </a:p>
        </p:txBody>
      </p:sp>
      <p:sp>
        <p:nvSpPr>
          <p:cNvPr id="6" name="Slide Number Placeholder 5"/>
          <p:cNvSpPr>
            <a:spLocks noGrp="1"/>
          </p:cNvSpPr>
          <p:nvPr>
            <p:ph type="sldNum" sz="quarter" idx="12"/>
          </p:nvPr>
        </p:nvSpPr>
        <p:spPr/>
        <p:txBody>
          <a:bodyPr/>
          <a:lstStyle/>
          <a:p>
            <a:fld id="{17B6B666-9CB3-428E-A9DF-602B82E2AA2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115799340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endParaRPr lang="ru-RU">
              <a:solidFill>
                <a:prstClr val="black">
                  <a:tint val="75000"/>
                </a:prstClr>
              </a:solidFill>
            </a:endParaRPr>
          </a:p>
        </p:txBody>
      </p:sp>
      <p:sp>
        <p:nvSpPr>
          <p:cNvPr id="5" name="Footer Placeholder 4"/>
          <p:cNvSpPr>
            <a:spLocks noGrp="1"/>
          </p:cNvSpPr>
          <p:nvPr>
            <p:ph type="ftr" sz="quarter" idx="11"/>
          </p:nvPr>
        </p:nvSpPr>
        <p:spPr/>
        <p:txBody>
          <a:bodyPr/>
          <a:lstStyle/>
          <a:p>
            <a:endParaRPr lang="ru-RU">
              <a:solidFill>
                <a:prstClr val="black">
                  <a:tint val="75000"/>
                </a:prstClr>
              </a:solidFill>
            </a:endParaRPr>
          </a:p>
        </p:txBody>
      </p:sp>
      <p:sp>
        <p:nvSpPr>
          <p:cNvPr id="6" name="Slide Number Placeholder 5"/>
          <p:cNvSpPr>
            <a:spLocks noGrp="1"/>
          </p:cNvSpPr>
          <p:nvPr>
            <p:ph type="sldNum" sz="quarter" idx="12"/>
          </p:nvPr>
        </p:nvSpPr>
        <p:spPr/>
        <p:txBody>
          <a:bodyPr/>
          <a:lstStyle/>
          <a:p>
            <a:fld id="{17B6B666-9CB3-428E-A9DF-602B82E2AA2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33315072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Пользовательский макет">
    <p:spTree>
      <p:nvGrpSpPr>
        <p:cNvPr id="1" name=""/>
        <p:cNvGrpSpPr/>
        <p:nvPr/>
      </p:nvGrpSpPr>
      <p:grpSpPr>
        <a:xfrm>
          <a:off x="0" y="0"/>
          <a:ext cx="0" cy="0"/>
          <a:chOff x="0" y="0"/>
          <a:chExt cx="0" cy="0"/>
        </a:xfrm>
      </p:grpSpPr>
      <p:sp>
        <p:nvSpPr>
          <p:cNvPr id="6" name="Прямоугольник 5"/>
          <p:cNvSpPr/>
          <p:nvPr userDrawn="1"/>
        </p:nvSpPr>
        <p:spPr>
          <a:xfrm>
            <a:off x="0" y="555625"/>
            <a:ext cx="144462" cy="4032250"/>
          </a:xfrm>
          <a:prstGeom prst="rect">
            <a:avLst/>
          </a:prstGeom>
          <a:solidFill>
            <a:srgbClr val="00CCF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76" tIns="66039" rIns="132076" bIns="66039" numCol="1" spcCol="0" rtlCol="0" fromWordArt="0" anchor="ctr" anchorCtr="0" forceAA="0" compatLnSpc="1">
            <a:prstTxWarp prst="textNoShape">
              <a:avLst/>
            </a:prstTxWarp>
            <a:noAutofit/>
          </a:bodyPr>
          <a:lstStyle/>
          <a:p>
            <a:pPr algn="ctr"/>
            <a:endParaRPr lang="ru-RU" sz="2601"/>
          </a:p>
        </p:txBody>
      </p:sp>
      <p:sp>
        <p:nvSpPr>
          <p:cNvPr id="14" name="Прямоугольник 13"/>
          <p:cNvSpPr/>
          <p:nvPr userDrawn="1"/>
        </p:nvSpPr>
        <p:spPr>
          <a:xfrm>
            <a:off x="0" y="4732339"/>
            <a:ext cx="9144000" cy="41116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5" name="Номер слайда 3"/>
          <p:cNvSpPr>
            <a:spLocks noGrp="1"/>
          </p:cNvSpPr>
          <p:nvPr>
            <p:ph type="sldNum" sz="quarter" idx="12"/>
          </p:nvPr>
        </p:nvSpPr>
        <p:spPr>
          <a:xfrm>
            <a:off x="468313" y="4732338"/>
            <a:ext cx="324167" cy="396875"/>
          </a:xfrm>
        </p:spPr>
        <p:txBody>
          <a:bodyPr lIns="0" tIns="0" rIns="0" bIns="0"/>
          <a:lstStyle>
            <a:lvl1pPr algn="l">
              <a:defRPr sz="1000">
                <a:solidFill>
                  <a:schemeClr val="tx1">
                    <a:lumMod val="75000"/>
                    <a:lumOff val="25000"/>
                  </a:schemeClr>
                </a:solidFill>
              </a:defRPr>
            </a:lvl1pPr>
          </a:lstStyle>
          <a:p>
            <a:fld id="{7C5FD900-BDE7-441E-9CB3-4967E75D0088}" type="slidenum">
              <a:rPr lang="ru-RU" smtClean="0"/>
              <a:pPr/>
              <a:t>‹#›</a:t>
            </a:fld>
            <a:endParaRPr lang="ru-RU" dirty="0"/>
          </a:p>
        </p:txBody>
      </p:sp>
      <p:sp>
        <p:nvSpPr>
          <p:cNvPr id="17" name="Прямоугольник 16"/>
          <p:cNvSpPr/>
          <p:nvPr userDrawn="1"/>
        </p:nvSpPr>
        <p:spPr>
          <a:xfrm>
            <a:off x="0" y="-1"/>
            <a:ext cx="9144000" cy="4111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8" name="TextBox 17"/>
          <p:cNvSpPr txBox="1"/>
          <p:nvPr userDrawn="1"/>
        </p:nvSpPr>
        <p:spPr>
          <a:xfrm>
            <a:off x="4643438" y="4837891"/>
            <a:ext cx="4032250" cy="215444"/>
          </a:xfrm>
          <a:prstGeom prst="rect">
            <a:avLst/>
          </a:prstGeom>
          <a:noFill/>
        </p:spPr>
        <p:txBody>
          <a:bodyPr wrap="square" lIns="0" rIns="0" rtlCol="0" anchor="ctr">
            <a:spAutoFit/>
          </a:bodyPr>
          <a:lstStyle/>
          <a:p>
            <a:pPr algn="r"/>
            <a:r>
              <a:rPr lang="en-US" sz="800" dirty="0">
                <a:solidFill>
                  <a:schemeClr val="tx1">
                    <a:lumMod val="75000"/>
                    <a:lumOff val="25000"/>
                  </a:schemeClr>
                </a:solidFill>
                <a:latin typeface="Arial Narrow" pitchFamily="34" charset="0"/>
              </a:rPr>
              <a:t>www.gobigeurope.com/-cas-general</a:t>
            </a:r>
            <a:endParaRPr lang="ru-RU" sz="700" dirty="0">
              <a:solidFill>
                <a:schemeClr val="tx1">
                  <a:lumMod val="75000"/>
                  <a:lumOff val="25000"/>
                </a:schemeClr>
              </a:solidFill>
            </a:endParaRPr>
          </a:p>
        </p:txBody>
      </p:sp>
      <p:sp>
        <p:nvSpPr>
          <p:cNvPr id="22" name="TextBox 21"/>
          <p:cNvSpPr txBox="1"/>
          <p:nvPr userDrawn="1"/>
        </p:nvSpPr>
        <p:spPr>
          <a:xfrm>
            <a:off x="792479" y="4799420"/>
            <a:ext cx="3000587" cy="276999"/>
          </a:xfrm>
          <a:prstGeom prst="rect">
            <a:avLst/>
          </a:prstGeom>
          <a:noFill/>
        </p:spPr>
        <p:txBody>
          <a:bodyPr wrap="square" rtlCol="0">
            <a:spAutoFit/>
          </a:bodyPr>
          <a:lstStyle/>
          <a:p>
            <a:r>
              <a:rPr lang="ru-RU" sz="1200" dirty="0">
                <a:solidFill>
                  <a:srgbClr val="4F565A"/>
                </a:solidFill>
                <a:latin typeface="Bebas Neue Bold" panose="020B0606020202050201" pitchFamily="34" charset="-52"/>
              </a:rPr>
              <a:t>ЦЕНТР РАЗВИТИЯ</a:t>
            </a:r>
            <a:r>
              <a:rPr lang="en-US" sz="1200" dirty="0">
                <a:solidFill>
                  <a:srgbClr val="4F565A"/>
                </a:solidFill>
                <a:latin typeface="Bebas Neue Bold" panose="020B0606020202050201" pitchFamily="34" charset="-52"/>
              </a:rPr>
              <a:t> </a:t>
            </a:r>
            <a:r>
              <a:rPr lang="ru-RU" sz="1200" dirty="0">
                <a:solidFill>
                  <a:srgbClr val="00CCFF"/>
                </a:solidFill>
                <a:latin typeface="Bebas Neue Bold" panose="020B0606020202050201" pitchFamily="34" charset="-52"/>
              </a:rPr>
              <a:t>КОМПЕТЕНЦИЙ</a:t>
            </a:r>
            <a:endParaRPr lang="ru-RU" sz="1200" dirty="0">
              <a:solidFill>
                <a:srgbClr val="4F565A"/>
              </a:solidFill>
              <a:latin typeface="Bebas Neue Bold" panose="020B0606020202050201" pitchFamily="34" charset="-52"/>
            </a:endParaRPr>
          </a:p>
        </p:txBody>
      </p:sp>
    </p:spTree>
    <p:extLst>
      <p:ext uri="{BB962C8B-B14F-4D97-AF65-F5344CB8AC3E}">
        <p14:creationId xmlns:p14="http://schemas.microsoft.com/office/powerpoint/2010/main" val="3502230318"/>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guide id="3" orient="horz" pos="1008">
          <p15:clr>
            <a:srgbClr val="FBAE40"/>
          </p15:clr>
        </p15:guide>
        <p15:guide id="4" orient="horz" pos="917">
          <p15:clr>
            <a:srgbClr val="FBAE40"/>
          </p15:clr>
        </p15:guide>
        <p15:guide id="5" orient="horz" pos="350">
          <p15:clr>
            <a:srgbClr val="FBAE40"/>
          </p15:clr>
        </p15:guide>
        <p15:guide id="6" orient="horz" pos="259">
          <p15:clr>
            <a:srgbClr val="FBAE40"/>
          </p15:clr>
        </p15:guide>
        <p15:guide id="7" orient="horz" pos="1575">
          <p15:clr>
            <a:srgbClr val="FBAE40"/>
          </p15:clr>
        </p15:guide>
        <p15:guide id="8" orient="horz" pos="2232">
          <p15:clr>
            <a:srgbClr val="FBAE40"/>
          </p15:clr>
        </p15:guide>
        <p15:guide id="9" orient="horz" pos="1665">
          <p15:clr>
            <a:srgbClr val="FBAE40"/>
          </p15:clr>
        </p15:guide>
        <p15:guide id="10" orient="horz" pos="2323">
          <p15:clr>
            <a:srgbClr val="FBAE40"/>
          </p15:clr>
        </p15:guide>
        <p15:guide id="11" orient="horz" pos="2890">
          <p15:clr>
            <a:srgbClr val="FBAE40"/>
          </p15:clr>
        </p15:guide>
        <p15:guide id="12" orient="horz" pos="2981">
          <p15:clr>
            <a:srgbClr val="FBAE40"/>
          </p15:clr>
        </p15:guide>
        <p15:guide id="13" pos="2925">
          <p15:clr>
            <a:srgbClr val="FBAE40"/>
          </p15:clr>
        </p15:guide>
        <p15:guide id="14" pos="3492">
          <p15:clr>
            <a:srgbClr val="FBAE40"/>
          </p15:clr>
        </p15:guide>
        <p15:guide id="15" pos="3583">
          <p15:clr>
            <a:srgbClr val="FBAE40"/>
          </p15:clr>
        </p15:guide>
        <p15:guide id="16" pos="4150">
          <p15:clr>
            <a:srgbClr val="FBAE40"/>
          </p15:clr>
        </p15:guide>
        <p15:guide id="17" pos="4241">
          <p15:clr>
            <a:srgbClr val="FBAE40"/>
          </p15:clr>
        </p15:guide>
        <p15:guide id="18" pos="4808">
          <p15:clr>
            <a:srgbClr val="FBAE40"/>
          </p15:clr>
        </p15:guide>
        <p15:guide id="19" pos="4898">
          <p15:clr>
            <a:srgbClr val="FBAE40"/>
          </p15:clr>
        </p15:guide>
        <p15:guide id="20" pos="5465">
          <p15:clr>
            <a:srgbClr val="FBAE40"/>
          </p15:clr>
        </p15:guide>
        <p15:guide id="21" pos="5556">
          <p15:clr>
            <a:srgbClr val="FBAE40"/>
          </p15:clr>
        </p15:guide>
        <p15:guide id="22" pos="2835">
          <p15:clr>
            <a:srgbClr val="FBAE40"/>
          </p15:clr>
        </p15:guide>
        <p15:guide id="23" pos="2268">
          <p15:clr>
            <a:srgbClr val="FBAE40"/>
          </p15:clr>
        </p15:guide>
        <p15:guide id="24" pos="2177">
          <p15:clr>
            <a:srgbClr val="FBAE40"/>
          </p15:clr>
        </p15:guide>
        <p15:guide id="25" pos="1610">
          <p15:clr>
            <a:srgbClr val="FBAE40"/>
          </p15:clr>
        </p15:guide>
        <p15:guide id="26" pos="1519">
          <p15:clr>
            <a:srgbClr val="FBAE40"/>
          </p15:clr>
        </p15:guide>
        <p15:guide id="27" pos="952">
          <p15:clr>
            <a:srgbClr val="FBAE40"/>
          </p15:clr>
        </p15:guide>
        <p15:guide id="28" pos="862">
          <p15:clr>
            <a:srgbClr val="FBAE40"/>
          </p15:clr>
        </p15:guide>
        <p15:guide id="29" pos="295">
          <p15:clr>
            <a:srgbClr val="FBAE40"/>
          </p15:clr>
        </p15:guide>
        <p15:guide id="30" pos="204">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7B6B666-9CB3-428E-A9DF-602B82E2AA20}" type="slidenum">
              <a:rPr lang="ru-RU" smtClean="0"/>
              <a:pPr/>
              <a:t>‹#›</a:t>
            </a:fld>
            <a:endParaRPr lang="ru-RU"/>
          </a:p>
        </p:txBody>
      </p:sp>
    </p:spTree>
    <p:extLst>
      <p:ext uri="{BB962C8B-B14F-4D97-AF65-F5344CB8AC3E}">
        <p14:creationId xmlns:p14="http://schemas.microsoft.com/office/powerpoint/2010/main" val="26184881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ru-RU"/>
              <a:t>Образец заголовка</a:t>
            </a:r>
            <a:endParaRPr lang="en-US" dirty="0"/>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7B6B666-9CB3-428E-A9DF-602B82E2AA20}" type="slidenum">
              <a:rPr lang="ru-RU" smtClean="0"/>
              <a:pPr/>
              <a:t>‹#›</a:t>
            </a:fld>
            <a:endParaRPr lang="ru-RU"/>
          </a:p>
        </p:txBody>
      </p:sp>
    </p:spTree>
    <p:extLst>
      <p:ext uri="{BB962C8B-B14F-4D97-AF65-F5344CB8AC3E}">
        <p14:creationId xmlns:p14="http://schemas.microsoft.com/office/powerpoint/2010/main" val="3888008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28650" y="1369219"/>
            <a:ext cx="3886200" cy="3263504"/>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4629150" y="1369219"/>
            <a:ext cx="3886200" cy="3263504"/>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7B6B666-9CB3-428E-A9DF-602B82E2AA20}" type="slidenum">
              <a:rPr lang="ru-RU" smtClean="0"/>
              <a:pPr/>
              <a:t>‹#›</a:t>
            </a:fld>
            <a:endParaRPr lang="ru-RU"/>
          </a:p>
        </p:txBody>
      </p:sp>
    </p:spTree>
    <p:extLst>
      <p:ext uri="{BB962C8B-B14F-4D97-AF65-F5344CB8AC3E}">
        <p14:creationId xmlns:p14="http://schemas.microsoft.com/office/powerpoint/2010/main" val="35283255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ru-RU"/>
              <a:t>Образец заголовка</a:t>
            </a:r>
            <a:endParaRPr lang="en-US" dirty="0"/>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4" name="Content Placeholder 3"/>
          <p:cNvSpPr>
            <a:spLocks noGrp="1"/>
          </p:cNvSpPr>
          <p:nvPr>
            <p:ph sz="half" idx="2"/>
          </p:nvPr>
        </p:nvSpPr>
        <p:spPr>
          <a:xfrm>
            <a:off x="629842" y="1878806"/>
            <a:ext cx="3868340" cy="2763441"/>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6" name="Content Placeholder 5"/>
          <p:cNvSpPr>
            <a:spLocks noGrp="1"/>
          </p:cNvSpPr>
          <p:nvPr>
            <p:ph sz="quarter" idx="4"/>
          </p:nvPr>
        </p:nvSpPr>
        <p:spPr>
          <a:xfrm>
            <a:off x="4629150" y="1878806"/>
            <a:ext cx="3887391" cy="2763441"/>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17B6B666-9CB3-428E-A9DF-602B82E2AA20}" type="slidenum">
              <a:rPr lang="ru-RU" smtClean="0"/>
              <a:pPr/>
              <a:t>‹#›</a:t>
            </a:fld>
            <a:endParaRPr lang="ru-RU"/>
          </a:p>
        </p:txBody>
      </p:sp>
    </p:spTree>
    <p:extLst>
      <p:ext uri="{BB962C8B-B14F-4D97-AF65-F5344CB8AC3E}">
        <p14:creationId xmlns:p14="http://schemas.microsoft.com/office/powerpoint/2010/main" val="819311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slideLayout" Target="../slideLayouts/slideLayout28.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2" Type="http://schemas.openxmlformats.org/officeDocument/2006/relationships/slideLayout" Target="../slideLayouts/slideLayout17.xml"/><Relationship Id="rId16" Type="http://schemas.openxmlformats.org/officeDocument/2006/relationships/theme" Target="../theme/theme2.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5" Type="http://schemas.openxmlformats.org/officeDocument/2006/relationships/slideLayout" Target="../slideLayouts/slideLayout3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 Id="rId14" Type="http://schemas.openxmlformats.org/officeDocument/2006/relationships/slideLayout" Target="../slideLayouts/slideLayout29.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8.xml"/><Relationship Id="rId13" Type="http://schemas.openxmlformats.org/officeDocument/2006/relationships/slideLayout" Target="../slideLayouts/slideLayout43.xml"/><Relationship Id="rId3" Type="http://schemas.openxmlformats.org/officeDocument/2006/relationships/slideLayout" Target="../slideLayouts/slideLayout33.xml"/><Relationship Id="rId7" Type="http://schemas.openxmlformats.org/officeDocument/2006/relationships/slideLayout" Target="../slideLayouts/slideLayout37.xml"/><Relationship Id="rId12" Type="http://schemas.openxmlformats.org/officeDocument/2006/relationships/slideLayout" Target="../slideLayouts/slideLayout42.xml"/><Relationship Id="rId2" Type="http://schemas.openxmlformats.org/officeDocument/2006/relationships/slideLayout" Target="../slideLayouts/slideLayout32.xml"/><Relationship Id="rId16" Type="http://schemas.openxmlformats.org/officeDocument/2006/relationships/theme" Target="../theme/theme3.xml"/><Relationship Id="rId1" Type="http://schemas.openxmlformats.org/officeDocument/2006/relationships/slideLayout" Target="../slideLayouts/slideLayout31.xml"/><Relationship Id="rId6" Type="http://schemas.openxmlformats.org/officeDocument/2006/relationships/slideLayout" Target="../slideLayouts/slideLayout36.xml"/><Relationship Id="rId11" Type="http://schemas.openxmlformats.org/officeDocument/2006/relationships/slideLayout" Target="../slideLayouts/slideLayout41.xml"/><Relationship Id="rId5" Type="http://schemas.openxmlformats.org/officeDocument/2006/relationships/slideLayout" Target="../slideLayouts/slideLayout35.xml"/><Relationship Id="rId15" Type="http://schemas.openxmlformats.org/officeDocument/2006/relationships/slideLayout" Target="../slideLayouts/slideLayout45.xml"/><Relationship Id="rId10" Type="http://schemas.openxmlformats.org/officeDocument/2006/relationships/slideLayout" Target="../slideLayouts/slideLayout40.xml"/><Relationship Id="rId4" Type="http://schemas.openxmlformats.org/officeDocument/2006/relationships/slideLayout" Target="../slideLayouts/slideLayout34.xml"/><Relationship Id="rId9" Type="http://schemas.openxmlformats.org/officeDocument/2006/relationships/slideLayout" Target="../slideLayouts/slideLayout39.xml"/><Relationship Id="rId14" Type="http://schemas.openxmlformats.org/officeDocument/2006/relationships/slideLayout" Target="../slideLayouts/slideLayout4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17B6B666-9CB3-428E-A9DF-602B82E2AA20}" type="slidenum">
              <a:rPr lang="ru-RU" smtClean="0"/>
              <a:pPr/>
              <a:t>‹#›</a:t>
            </a:fld>
            <a:endParaRPr lang="ru-RU"/>
          </a:p>
        </p:txBody>
      </p:sp>
    </p:spTree>
    <p:extLst>
      <p:ext uri="{BB962C8B-B14F-4D97-AF65-F5344CB8AC3E}">
        <p14:creationId xmlns:p14="http://schemas.microsoft.com/office/powerpoint/2010/main" val="2353542236"/>
      </p:ext>
    </p:extLst>
  </p:cSld>
  <p:clrMap bg1="lt1" tx1="dk1" bg2="lt2" tx2="dk2" accent1="accent1" accent2="accent2" accent3="accent3" accent4="accent4" accent5="accent5" accent6="accent6" hlink="hlink" folHlink="folHlink"/>
  <p:sldLayoutIdLst>
    <p:sldLayoutId id="2147483685" r:id="rId1"/>
    <p:sldLayoutId id="2147483696" r:id="rId2"/>
    <p:sldLayoutId id="2147483697" r:id="rId3"/>
    <p:sldLayoutId id="2147483698" r:id="rId4"/>
    <p:sldLayoutId id="2147483699" r:id="rId5"/>
    <p:sldLayoutId id="2147483686" r:id="rId6"/>
    <p:sldLayoutId id="2147483687" r:id="rId7"/>
    <p:sldLayoutId id="2147483688" r:id="rId8"/>
    <p:sldLayoutId id="2147483689" r:id="rId9"/>
    <p:sldLayoutId id="2147483690" r:id="rId10"/>
    <p:sldLayoutId id="2147483691" r:id="rId11"/>
    <p:sldLayoutId id="2147483692" r:id="rId12"/>
    <p:sldLayoutId id="2147483693" r:id="rId13"/>
    <p:sldLayoutId id="2147483694" r:id="rId14"/>
    <p:sldLayoutId id="2147483695" r:id="rId15"/>
  </p:sldLayoutIdLst>
  <p:hf sldNum="0" hd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solidFill>
                <a:prstClr val="black">
                  <a:tint val="75000"/>
                </a:prstClr>
              </a:solidFill>
            </a:endParaRPr>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ru-RU">
              <a:solidFill>
                <a:prstClr val="black">
                  <a:tint val="75000"/>
                </a:prstClr>
              </a:solidFill>
            </a:endParaRPr>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17B6B666-9CB3-428E-A9DF-602B82E2AA2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482537447"/>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 id="2147483712" r:id="rId12"/>
    <p:sldLayoutId id="2147483713" r:id="rId13"/>
    <p:sldLayoutId id="2147483714" r:id="rId14"/>
    <p:sldLayoutId id="2147483715" r:id="rId15"/>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solidFill>
                <a:prstClr val="black">
                  <a:tint val="75000"/>
                </a:prstClr>
              </a:solidFill>
            </a:endParaRPr>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ru-RU">
              <a:solidFill>
                <a:prstClr val="black">
                  <a:tint val="75000"/>
                </a:prstClr>
              </a:solidFill>
            </a:endParaRPr>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17B6B666-9CB3-428E-A9DF-602B82E2AA20}" type="slidenum">
              <a:rPr lang="ru-RU" smtClean="0">
                <a:solidFill>
                  <a:prstClr val="black">
                    <a:tint val="75000"/>
                  </a:prstClr>
                </a:solidFill>
              </a:rPr>
              <a:pPr/>
              <a:t>‹#›</a:t>
            </a:fld>
            <a:endParaRPr lang="ru-RU">
              <a:solidFill>
                <a:prstClr val="black">
                  <a:tint val="75000"/>
                </a:prstClr>
              </a:solidFill>
            </a:endParaRPr>
          </a:p>
        </p:txBody>
      </p:sp>
    </p:spTree>
    <p:extLst>
      <p:ext uri="{BB962C8B-B14F-4D97-AF65-F5344CB8AC3E}">
        <p14:creationId xmlns:p14="http://schemas.microsoft.com/office/powerpoint/2010/main" val="2132377104"/>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 id="2147483728" r:id="rId12"/>
    <p:sldLayoutId id="2147483729" r:id="rId13"/>
    <p:sldLayoutId id="2147483730" r:id="rId14"/>
    <p:sldLayoutId id="2147483731" r:id="rId15"/>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enaumova@imiba.ru" TargetMode="External"/><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2.png"/><Relationship Id="rId7" Type="http://schemas.openxmlformats.org/officeDocument/2006/relationships/diagramColors" Target="../diagrams/colors2.xml"/><Relationship Id="rId2" Type="http://schemas.openxmlformats.org/officeDocument/2006/relationships/image" Target="../media/image1.png"/><Relationship Id="rId1" Type="http://schemas.openxmlformats.org/officeDocument/2006/relationships/slideLayout" Target="../slideLayouts/slideLayout35.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2555875" y="555625"/>
            <a:ext cx="6588125" cy="4032250"/>
          </a:xfrm>
          <a:prstGeom prst="rect">
            <a:avLst/>
          </a:prstGeom>
          <a:solidFill>
            <a:srgbClr val="00CCF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76" tIns="66039" rIns="132076" bIns="66039" numCol="1" spcCol="0" rtlCol="0" fromWordArt="0" anchor="ctr" anchorCtr="0" forceAA="0" compatLnSpc="1">
            <a:prstTxWarp prst="textNoShape">
              <a:avLst/>
            </a:prstTxWarp>
            <a:noAutofit/>
          </a:bodyPr>
          <a:lstStyle/>
          <a:p>
            <a:pPr algn="ctr"/>
            <a:endParaRPr lang="ru-RU" sz="2601">
              <a:latin typeface="Arial Narrow" pitchFamily="34" charset="0"/>
            </a:endParaRPr>
          </a:p>
        </p:txBody>
      </p:sp>
      <p:sp>
        <p:nvSpPr>
          <p:cNvPr id="7" name="TextBox 6"/>
          <p:cNvSpPr txBox="1"/>
          <p:nvPr/>
        </p:nvSpPr>
        <p:spPr>
          <a:xfrm>
            <a:off x="3600451" y="1842328"/>
            <a:ext cx="5543549" cy="1431161"/>
          </a:xfrm>
          <a:prstGeom prst="rect">
            <a:avLst/>
          </a:prstGeom>
          <a:noFill/>
        </p:spPr>
        <p:txBody>
          <a:bodyPr wrap="square" rtlCol="0">
            <a:spAutoFit/>
          </a:bodyPr>
          <a:lstStyle/>
          <a:p>
            <a:r>
              <a:rPr lang="ru-RU" sz="2900" b="1" dirty="0">
                <a:solidFill>
                  <a:schemeClr val="bg1"/>
                </a:solidFill>
                <a:latin typeface="Arial Narrow" pitchFamily="34" charset="0"/>
              </a:rPr>
              <a:t>МОДЕЛЬ УПРАВЛЕНЧЕСКИХ КОМПЕТЕНЦИЙ ЦИФРОВОГО ПРЕДПРИЯТИЯ</a:t>
            </a:r>
            <a:endParaRPr lang="ru-RU" sz="1400" b="1" dirty="0">
              <a:solidFill>
                <a:schemeClr val="bg1"/>
              </a:solidFill>
              <a:latin typeface="Arial Narrow" pitchFamily="34" charset="0"/>
            </a:endParaRPr>
          </a:p>
        </p:txBody>
      </p:sp>
      <p:sp>
        <p:nvSpPr>
          <p:cNvPr id="10" name="TextBox 9"/>
          <p:cNvSpPr txBox="1"/>
          <p:nvPr/>
        </p:nvSpPr>
        <p:spPr>
          <a:xfrm>
            <a:off x="8089750" y="4002033"/>
            <a:ext cx="1054249" cy="646331"/>
          </a:xfrm>
          <a:prstGeom prst="rect">
            <a:avLst/>
          </a:prstGeom>
          <a:noFill/>
        </p:spPr>
        <p:txBody>
          <a:bodyPr wrap="square" rtlCol="0">
            <a:spAutoFit/>
          </a:bodyPr>
          <a:lstStyle/>
          <a:p>
            <a:r>
              <a:rPr lang="ru-RU" sz="3600" dirty="0">
                <a:solidFill>
                  <a:srgbClr val="00B0F0"/>
                </a:solidFill>
                <a:latin typeface="Arial Narrow" pitchFamily="34" charset="0"/>
              </a:rPr>
              <a:t>2018</a:t>
            </a:r>
            <a:endParaRPr lang="ru-RU" sz="1100" dirty="0">
              <a:solidFill>
                <a:srgbClr val="00B0F0"/>
              </a:solidFill>
              <a:latin typeface="Arial Narrow" pitchFamily="34" charset="0"/>
            </a:endParaRPr>
          </a:p>
        </p:txBody>
      </p:sp>
      <p:sp>
        <p:nvSpPr>
          <p:cNvPr id="11" name="TextBox 10"/>
          <p:cNvSpPr txBox="1"/>
          <p:nvPr/>
        </p:nvSpPr>
        <p:spPr>
          <a:xfrm>
            <a:off x="3514185" y="872453"/>
            <a:ext cx="5500419" cy="338554"/>
          </a:xfrm>
          <a:prstGeom prst="rect">
            <a:avLst/>
          </a:prstGeom>
          <a:noFill/>
        </p:spPr>
        <p:txBody>
          <a:bodyPr wrap="square" rtlCol="0" anchor="b" anchorCtr="0">
            <a:spAutoFit/>
          </a:bodyPr>
          <a:lstStyle/>
          <a:p>
            <a:r>
              <a:rPr lang="ru-RU" sz="1600" b="1" dirty="0">
                <a:solidFill>
                  <a:schemeClr val="bg2">
                    <a:lumMod val="50000"/>
                  </a:schemeClr>
                </a:solidFill>
                <a:latin typeface="Arial Narrow" pitchFamily="34" charset="0"/>
              </a:rPr>
              <a:t>Инструмент оценки и развития персонала</a:t>
            </a:r>
            <a:r>
              <a:rPr lang="ru-RU" sz="1600" dirty="0">
                <a:solidFill>
                  <a:schemeClr val="bg2">
                    <a:lumMod val="50000"/>
                  </a:schemeClr>
                </a:solidFill>
                <a:latin typeface="Arial Narrow" pitchFamily="34" charset="0"/>
              </a:rPr>
              <a:t>:</a:t>
            </a:r>
          </a:p>
        </p:txBody>
      </p:sp>
      <p:sp>
        <p:nvSpPr>
          <p:cNvPr id="12" name="TextBox 11"/>
          <p:cNvSpPr txBox="1"/>
          <p:nvPr/>
        </p:nvSpPr>
        <p:spPr>
          <a:xfrm>
            <a:off x="468313" y="849898"/>
            <a:ext cx="1943099" cy="462535"/>
          </a:xfrm>
          <a:prstGeom prst="rect">
            <a:avLst/>
          </a:prstGeom>
          <a:noFill/>
        </p:spPr>
        <p:txBody>
          <a:bodyPr wrap="square" lIns="0" rIns="0" rtlCol="0" anchor="t" anchorCtr="0">
            <a:noAutofit/>
          </a:bodyPr>
          <a:lstStyle/>
          <a:p>
            <a:r>
              <a:rPr lang="ru-RU" sz="1050" b="1" dirty="0">
                <a:solidFill>
                  <a:schemeClr val="tx1">
                    <a:lumMod val="75000"/>
                    <a:lumOff val="25000"/>
                  </a:schemeClr>
                </a:solidFill>
                <a:latin typeface="Arial Narrow" pitchFamily="34" charset="0"/>
              </a:rPr>
              <a:t>Компания </a:t>
            </a:r>
            <a:r>
              <a:rPr lang="en-US" sz="1050" b="1" dirty="0">
                <a:solidFill>
                  <a:schemeClr val="tx1">
                    <a:lumMod val="75000"/>
                    <a:lumOff val="25000"/>
                  </a:schemeClr>
                </a:solidFill>
                <a:latin typeface="Arial Narrow" pitchFamily="34" charset="0"/>
              </a:rPr>
              <a:t>GO BIG</a:t>
            </a:r>
            <a:r>
              <a:rPr lang="ru-RU" sz="1050" b="1" dirty="0">
                <a:solidFill>
                  <a:schemeClr val="tx1">
                    <a:lumMod val="75000"/>
                    <a:lumOff val="25000"/>
                  </a:schemeClr>
                </a:solidFill>
                <a:latin typeface="Arial Narrow" pitchFamily="34" charset="0"/>
              </a:rPr>
              <a:t>, Чехия </a:t>
            </a:r>
          </a:p>
          <a:p>
            <a:r>
              <a:rPr lang="ru-RU" sz="1050" b="1" dirty="0">
                <a:solidFill>
                  <a:schemeClr val="tx1">
                    <a:lumMod val="75000"/>
                    <a:lumOff val="25000"/>
                  </a:schemeClr>
                </a:solidFill>
                <a:latin typeface="Arial Narrow" pitchFamily="34" charset="0"/>
              </a:rPr>
              <a:t>Институт менеджмента, инноваций и бизнес анализа, Санкт-Петербург</a:t>
            </a:r>
            <a:br>
              <a:rPr lang="ru-RU" sz="1050" b="1" dirty="0">
                <a:solidFill>
                  <a:schemeClr val="tx1">
                    <a:lumMod val="75000"/>
                    <a:lumOff val="25000"/>
                  </a:schemeClr>
                </a:solidFill>
                <a:latin typeface="Arial Narrow" pitchFamily="34" charset="0"/>
              </a:rPr>
            </a:br>
            <a:endParaRPr lang="en-US" sz="800" dirty="0">
              <a:solidFill>
                <a:schemeClr val="tx1">
                  <a:lumMod val="75000"/>
                  <a:lumOff val="25000"/>
                </a:schemeClr>
              </a:solidFill>
              <a:latin typeface="Arial Narrow" pitchFamily="34" charset="0"/>
            </a:endParaRPr>
          </a:p>
          <a:p>
            <a:endParaRPr lang="ru-RU" sz="800" dirty="0">
              <a:solidFill>
                <a:schemeClr val="tx1">
                  <a:lumMod val="75000"/>
                  <a:lumOff val="25000"/>
                </a:schemeClr>
              </a:solidFill>
              <a:latin typeface="Arial Narrow" pitchFamily="34" charset="0"/>
            </a:endParaRPr>
          </a:p>
          <a:p>
            <a:r>
              <a:rPr lang="ru-RU" sz="1000" dirty="0">
                <a:solidFill>
                  <a:schemeClr val="tx1">
                    <a:lumMod val="75000"/>
                    <a:lumOff val="25000"/>
                  </a:schemeClr>
                </a:solidFill>
                <a:latin typeface="Arial Narrow" pitchFamily="34" charset="0"/>
              </a:rPr>
              <a:t>Телефон: +7 (911) </a:t>
            </a:r>
            <a:r>
              <a:rPr lang="en-US" sz="1000" dirty="0">
                <a:solidFill>
                  <a:schemeClr val="tx1">
                    <a:lumMod val="75000"/>
                    <a:lumOff val="25000"/>
                  </a:schemeClr>
                </a:solidFill>
                <a:latin typeface="Arial Narrow" pitchFamily="34" charset="0"/>
              </a:rPr>
              <a:t>121</a:t>
            </a:r>
            <a:r>
              <a:rPr lang="ru-RU" sz="1000" dirty="0">
                <a:solidFill>
                  <a:schemeClr val="tx1">
                    <a:lumMod val="75000"/>
                    <a:lumOff val="25000"/>
                  </a:schemeClr>
                </a:solidFill>
                <a:latin typeface="Arial Narrow" pitchFamily="34" charset="0"/>
              </a:rPr>
              <a:t> </a:t>
            </a:r>
            <a:r>
              <a:rPr lang="en-US" sz="1000" dirty="0">
                <a:solidFill>
                  <a:schemeClr val="tx1">
                    <a:lumMod val="75000"/>
                    <a:lumOff val="25000"/>
                  </a:schemeClr>
                </a:solidFill>
                <a:latin typeface="Arial Narrow" pitchFamily="34" charset="0"/>
              </a:rPr>
              <a:t>94</a:t>
            </a:r>
            <a:r>
              <a:rPr lang="ru-RU" sz="1000" dirty="0">
                <a:solidFill>
                  <a:schemeClr val="tx1">
                    <a:lumMod val="75000"/>
                    <a:lumOff val="25000"/>
                  </a:schemeClr>
                </a:solidFill>
                <a:latin typeface="Arial Narrow" pitchFamily="34" charset="0"/>
              </a:rPr>
              <a:t> </a:t>
            </a:r>
            <a:r>
              <a:rPr lang="en-US" sz="1000" dirty="0">
                <a:solidFill>
                  <a:schemeClr val="tx1">
                    <a:lumMod val="75000"/>
                    <a:lumOff val="25000"/>
                  </a:schemeClr>
                </a:solidFill>
                <a:latin typeface="Arial Narrow" pitchFamily="34" charset="0"/>
              </a:rPr>
              <a:t>01</a:t>
            </a:r>
            <a:endParaRPr lang="ru-RU" sz="1000" dirty="0">
              <a:solidFill>
                <a:schemeClr val="tx1">
                  <a:lumMod val="75000"/>
                  <a:lumOff val="25000"/>
                </a:schemeClr>
              </a:solidFill>
              <a:latin typeface="Arial Narrow" pitchFamily="34" charset="0"/>
            </a:endParaRPr>
          </a:p>
          <a:p>
            <a:r>
              <a:rPr lang="en-US" sz="1000" dirty="0">
                <a:solidFill>
                  <a:schemeClr val="tx1">
                    <a:lumMod val="75000"/>
                    <a:lumOff val="25000"/>
                  </a:schemeClr>
                </a:solidFill>
                <a:latin typeface="Arial Narrow" pitchFamily="34" charset="0"/>
              </a:rPr>
              <a:t>E-mail:</a:t>
            </a:r>
            <a:r>
              <a:rPr lang="ru-RU" sz="1000" dirty="0">
                <a:solidFill>
                  <a:schemeClr val="tx1">
                    <a:lumMod val="75000"/>
                    <a:lumOff val="25000"/>
                  </a:schemeClr>
                </a:solidFill>
                <a:latin typeface="Arial Narrow" pitchFamily="34" charset="0"/>
              </a:rPr>
              <a:t> </a:t>
            </a:r>
            <a:r>
              <a:rPr lang="en-US" sz="1000" dirty="0">
                <a:solidFill>
                  <a:schemeClr val="tx1">
                    <a:lumMod val="75000"/>
                    <a:lumOff val="25000"/>
                  </a:schemeClr>
                </a:solidFill>
                <a:latin typeface="Arial Narrow" pitchFamily="34" charset="0"/>
                <a:hlinkClick r:id="rId2"/>
              </a:rPr>
              <a:t>enaumova@imiba.ru</a:t>
            </a:r>
            <a:r>
              <a:rPr lang="en-US" sz="1000" dirty="0">
                <a:solidFill>
                  <a:schemeClr val="tx1">
                    <a:lumMod val="75000"/>
                    <a:lumOff val="25000"/>
                  </a:schemeClr>
                </a:solidFill>
                <a:latin typeface="Arial Narrow" pitchFamily="34" charset="0"/>
              </a:rPr>
              <a:t> </a:t>
            </a:r>
            <a:endParaRPr lang="ru-RU" sz="1000" dirty="0">
              <a:latin typeface="Arial Narrow" pitchFamily="34" charset="0"/>
            </a:endParaRPr>
          </a:p>
          <a:p>
            <a:r>
              <a:rPr lang="en-US" sz="1000" dirty="0">
                <a:solidFill>
                  <a:schemeClr val="tx1">
                    <a:lumMod val="75000"/>
                    <a:lumOff val="25000"/>
                  </a:schemeClr>
                </a:solidFill>
                <a:latin typeface="Arial Narrow" pitchFamily="34" charset="0"/>
              </a:rPr>
              <a:t>www.imiba.ru</a:t>
            </a:r>
          </a:p>
          <a:p>
            <a:r>
              <a:rPr lang="ru-RU" sz="1050" dirty="0">
                <a:solidFill>
                  <a:schemeClr val="tx1">
                    <a:lumMod val="75000"/>
                    <a:lumOff val="25000"/>
                  </a:schemeClr>
                </a:solidFill>
                <a:latin typeface="Arial Narrow" pitchFamily="34" charset="0"/>
              </a:rPr>
              <a:t> </a:t>
            </a:r>
            <a:endParaRPr lang="en-US" sz="1050" dirty="0">
              <a:solidFill>
                <a:schemeClr val="tx1">
                  <a:lumMod val="75000"/>
                  <a:lumOff val="25000"/>
                </a:schemeClr>
              </a:solidFill>
              <a:latin typeface="Arial Narrow" pitchFamily="34" charset="0"/>
            </a:endParaRPr>
          </a:p>
          <a:p>
            <a:endParaRPr lang="ru-RU" sz="1050" dirty="0">
              <a:solidFill>
                <a:schemeClr val="tx1">
                  <a:lumMod val="75000"/>
                  <a:lumOff val="25000"/>
                </a:schemeClr>
              </a:solidFill>
              <a:latin typeface="Arial Narrow" pitchFamily="34" charset="0"/>
            </a:endParaRPr>
          </a:p>
        </p:txBody>
      </p:sp>
      <p:sp>
        <p:nvSpPr>
          <p:cNvPr id="13" name="Прямоугольник 12"/>
          <p:cNvSpPr/>
          <p:nvPr/>
        </p:nvSpPr>
        <p:spPr>
          <a:xfrm>
            <a:off x="468313" y="831898"/>
            <a:ext cx="1440000" cy="18000"/>
          </a:xfrm>
          <a:prstGeom prst="rect">
            <a:avLst/>
          </a:prstGeom>
          <a:solidFill>
            <a:srgbClr val="00CCF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2076" tIns="66039" rIns="132076" bIns="66039" numCol="1" spcCol="0" rtlCol="0" fromWordArt="0" anchor="ctr" anchorCtr="0" forceAA="0" compatLnSpc="1">
            <a:prstTxWarp prst="textNoShape">
              <a:avLst/>
            </a:prstTxWarp>
            <a:noAutofit/>
          </a:bodyPr>
          <a:lstStyle/>
          <a:p>
            <a:pPr algn="ctr"/>
            <a:endParaRPr lang="ru-RU" sz="4000" dirty="0">
              <a:latin typeface="Arial Narrow" pitchFamily="34" charset="0"/>
            </a:endParaRPr>
          </a:p>
        </p:txBody>
      </p:sp>
      <p:sp>
        <p:nvSpPr>
          <p:cNvPr id="14" name="TextBox 13"/>
          <p:cNvSpPr txBox="1"/>
          <p:nvPr/>
        </p:nvSpPr>
        <p:spPr>
          <a:xfrm>
            <a:off x="468314" y="555625"/>
            <a:ext cx="1943099" cy="258273"/>
          </a:xfrm>
          <a:prstGeom prst="rect">
            <a:avLst/>
          </a:prstGeom>
          <a:noFill/>
        </p:spPr>
        <p:txBody>
          <a:bodyPr wrap="square" lIns="0" rIns="0" rtlCol="0" anchor="ctr" anchorCtr="0">
            <a:noAutofit/>
          </a:bodyPr>
          <a:lstStyle/>
          <a:p>
            <a:r>
              <a:rPr lang="ru-RU" sz="1050" b="1" dirty="0">
                <a:solidFill>
                  <a:schemeClr val="tx1">
                    <a:lumMod val="75000"/>
                    <a:lumOff val="25000"/>
                  </a:schemeClr>
                </a:solidFill>
                <a:latin typeface="Arial Narrow" pitchFamily="34" charset="0"/>
                <a:ea typeface="Roboto" panose="02000000000000000000" pitchFamily="2" charset="0"/>
                <a:cs typeface="Roboto" panose="02000000000000000000" pitchFamily="2" charset="0"/>
              </a:rPr>
              <a:t>Подготовлено:</a:t>
            </a:r>
          </a:p>
        </p:txBody>
      </p:sp>
      <p:grpSp>
        <p:nvGrpSpPr>
          <p:cNvPr id="18" name="Группа 17"/>
          <p:cNvGrpSpPr/>
          <p:nvPr/>
        </p:nvGrpSpPr>
        <p:grpSpPr>
          <a:xfrm>
            <a:off x="5990964" y="2767179"/>
            <a:ext cx="249382" cy="249472"/>
            <a:chOff x="997527" y="2861863"/>
            <a:chExt cx="249382" cy="249472"/>
          </a:xfrm>
        </p:grpSpPr>
        <p:sp>
          <p:nvSpPr>
            <p:cNvPr id="16" name="Овал 15"/>
            <p:cNvSpPr/>
            <p:nvPr/>
          </p:nvSpPr>
          <p:spPr>
            <a:xfrm>
              <a:off x="997527" y="2861953"/>
              <a:ext cx="249382" cy="249382"/>
            </a:xfrm>
            <a:prstGeom prst="ellipse">
              <a:avLst/>
            </a:prstGeom>
            <a:noFill/>
            <a:ln w="63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7" name="TextBox 16"/>
            <p:cNvSpPr txBox="1"/>
            <p:nvPr/>
          </p:nvSpPr>
          <p:spPr>
            <a:xfrm>
              <a:off x="1005144" y="2861863"/>
              <a:ext cx="216384" cy="246221"/>
            </a:xfrm>
            <a:prstGeom prst="rect">
              <a:avLst/>
            </a:prstGeom>
            <a:noFill/>
            <a:ln>
              <a:noFill/>
            </a:ln>
          </p:spPr>
          <p:txBody>
            <a:bodyPr wrap="square" rtlCol="0">
              <a:spAutoFit/>
            </a:bodyPr>
            <a:lstStyle/>
            <a:p>
              <a:r>
                <a:rPr lang="en-US" sz="1000" dirty="0">
                  <a:solidFill>
                    <a:schemeClr val="bg1"/>
                  </a:solidFill>
                  <a:latin typeface="Arial Narrow" pitchFamily="34" charset="0"/>
                </a:rPr>
                <a:t>R</a:t>
              </a:r>
              <a:endParaRPr lang="ru-RU" sz="1000" dirty="0">
                <a:solidFill>
                  <a:schemeClr val="bg1"/>
                </a:solidFill>
                <a:latin typeface="Arial Narrow" pitchFamily="34" charset="0"/>
              </a:endParaRPr>
            </a:p>
          </p:txBody>
        </p:sp>
      </p:grpSp>
    </p:spTree>
    <p:extLst>
      <p:ext uri="{BB962C8B-B14F-4D97-AF65-F5344CB8AC3E}">
        <p14:creationId xmlns:p14="http://schemas.microsoft.com/office/powerpoint/2010/main" val="41639585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extBox 42"/>
          <p:cNvSpPr txBox="1"/>
          <p:nvPr/>
        </p:nvSpPr>
        <p:spPr>
          <a:xfrm>
            <a:off x="232542" y="-10758"/>
            <a:ext cx="4296426" cy="369332"/>
          </a:xfrm>
          <a:prstGeom prst="rect">
            <a:avLst/>
          </a:prstGeom>
          <a:noFill/>
        </p:spPr>
        <p:txBody>
          <a:bodyPr wrap="square" rtlCol="0">
            <a:spAutoFit/>
          </a:bodyPr>
          <a:lstStyle/>
          <a:p>
            <a:r>
              <a:rPr lang="ru-RU" b="1" dirty="0">
                <a:solidFill>
                  <a:srgbClr val="002060"/>
                </a:solidFill>
                <a:latin typeface="Arial Narrow" pitchFamily="34" charset="0"/>
              </a:rPr>
              <a:t>Стратегическое мышление:</a:t>
            </a:r>
            <a:endParaRPr lang="ru-RU" dirty="0">
              <a:solidFill>
                <a:srgbClr val="002060"/>
              </a:solidFill>
              <a:latin typeface="Bebas Neue Bold" panose="020B0606020202050201" pitchFamily="34" charset="-52"/>
            </a:endParaRPr>
          </a:p>
        </p:txBody>
      </p:sp>
      <p:sp>
        <p:nvSpPr>
          <p:cNvPr id="4" name="TextBox 3"/>
          <p:cNvSpPr txBox="1"/>
          <p:nvPr/>
        </p:nvSpPr>
        <p:spPr>
          <a:xfrm>
            <a:off x="293511" y="1027604"/>
            <a:ext cx="4213943" cy="2800767"/>
          </a:xfrm>
          <a:prstGeom prst="rect">
            <a:avLst/>
          </a:prstGeom>
          <a:noFill/>
        </p:spPr>
        <p:txBody>
          <a:bodyPr wrap="square" numCol="1" rtlCol="0">
            <a:spAutoFit/>
          </a:bodyPr>
          <a:lstStyle/>
          <a:p>
            <a:r>
              <a:rPr lang="ru-RU" sz="1100" b="1" dirty="0">
                <a:latin typeface="Arial Narrow" panose="020B0606020202030204" pitchFamily="34" charset="0"/>
              </a:rPr>
              <a:t>Необходимая обстановка:</a:t>
            </a:r>
            <a:endParaRPr lang="ru-RU" sz="1100" dirty="0">
              <a:latin typeface="Arial Narrow" panose="020B0606020202030204" pitchFamily="34" charset="0"/>
            </a:endParaRPr>
          </a:p>
          <a:p>
            <a:pPr marL="171450" indent="-171450" algn="just">
              <a:buFont typeface="Arial" panose="020B0604020202020204" pitchFamily="34" charset="0"/>
              <a:buChar char="•"/>
            </a:pPr>
            <a:r>
              <a:rPr lang="ru-RU" sz="1100" dirty="0">
                <a:latin typeface="Arial Narrow" panose="020B0606020202030204" pitchFamily="34" charset="0"/>
              </a:rPr>
              <a:t>Наличие системы планирования в организации: взаимосвязанные планы всех подразделений и уровней, наличие показателей выполнения планов.</a:t>
            </a:r>
          </a:p>
          <a:p>
            <a:pPr marL="171450" indent="-171450" algn="just">
              <a:buFont typeface="Arial" panose="020B0604020202020204" pitchFamily="34" charset="0"/>
              <a:buChar char="•"/>
            </a:pPr>
            <a:r>
              <a:rPr lang="ru-RU" sz="1100" dirty="0">
                <a:latin typeface="Arial Narrow" panose="020B0606020202030204" pitchFamily="34" charset="0"/>
              </a:rPr>
              <a:t>Ведение аналитики и прогнозов в каждом подразделении предприятия. Сведение всей информации в единую аналитическую базу.</a:t>
            </a:r>
          </a:p>
          <a:p>
            <a:pPr marL="171450" indent="-171450" algn="just">
              <a:buFont typeface="Arial" panose="020B0604020202020204" pitchFamily="34" charset="0"/>
              <a:buChar char="•"/>
            </a:pPr>
            <a:r>
              <a:rPr lang="ru-RU" sz="1100" dirty="0">
                <a:latin typeface="Arial Narrow" panose="020B0606020202030204" pitchFamily="34" charset="0"/>
              </a:rPr>
              <a:t>Прозрачность информации для сотрудников о месте организации на рынке: сильных и слабых сторонах организации, ее конкурентах, преимуществах, угрозах окружающей среды, тенденциях рынка и отрасли.</a:t>
            </a:r>
          </a:p>
          <a:p>
            <a:pPr marL="171450" indent="-171450" algn="just">
              <a:buFont typeface="Arial" panose="020B0604020202020204" pitchFamily="34" charset="0"/>
              <a:buChar char="•"/>
            </a:pPr>
            <a:r>
              <a:rPr lang="ru-RU" sz="1100" dirty="0">
                <a:latin typeface="Arial Narrow" panose="020B0606020202030204" pitchFamily="34" charset="0"/>
              </a:rPr>
              <a:t>Участие в планировании руководителей всех уровней.</a:t>
            </a:r>
          </a:p>
          <a:p>
            <a:pPr marL="171450" indent="-171450" algn="just">
              <a:buFont typeface="Arial" panose="020B0604020202020204" pitchFamily="34" charset="0"/>
              <a:buChar char="•"/>
            </a:pPr>
            <a:r>
              <a:rPr lang="ru-RU" sz="1100" dirty="0">
                <a:latin typeface="Arial Narrow" panose="020B0606020202030204" pitchFamily="34" charset="0"/>
              </a:rPr>
              <a:t>Формирование стратегического мышления у руководителей для каждого процесса. Мониторинг всех рынков, на которых работает компания и систематизация этой информации на верхнем уровне. Предоставление отчетности линейных руководителей о состоянии рынков труда, финансов, рынках поставщиков и т.д.</a:t>
            </a:r>
          </a:p>
        </p:txBody>
      </p:sp>
      <p:sp>
        <p:nvSpPr>
          <p:cNvPr id="5" name="TextBox 4"/>
          <p:cNvSpPr txBox="1"/>
          <p:nvPr/>
        </p:nvSpPr>
        <p:spPr>
          <a:xfrm>
            <a:off x="4770485" y="1007877"/>
            <a:ext cx="4213943" cy="1446550"/>
          </a:xfrm>
          <a:prstGeom prst="rect">
            <a:avLst/>
          </a:prstGeom>
          <a:noFill/>
        </p:spPr>
        <p:txBody>
          <a:bodyPr wrap="square" numCol="1" rtlCol="0">
            <a:spAutoFit/>
          </a:bodyPr>
          <a:lstStyle/>
          <a:p>
            <a:r>
              <a:rPr lang="ru-RU" sz="1100" b="1" dirty="0">
                <a:latin typeface="Arial Narrow" pitchFamily="34" charset="0"/>
              </a:rPr>
              <a:t>Для людей, обладающих этой чертой, не характерно:</a:t>
            </a:r>
            <a:endParaRPr lang="ru-RU" sz="1100" dirty="0">
              <a:latin typeface="Arial Narrow" pitchFamily="34" charset="0"/>
            </a:endParaRPr>
          </a:p>
          <a:p>
            <a:pPr algn="just">
              <a:buFont typeface="Arial" pitchFamily="34" charset="0"/>
              <a:buChar char="•"/>
            </a:pPr>
            <a:r>
              <a:rPr lang="ru-RU" sz="1100" dirty="0">
                <a:latin typeface="Arial Narrow" pitchFamily="34" charset="0"/>
              </a:rPr>
              <a:t>Игнорировать признаки наступающих событий, явлений, не оценивать их последствия.</a:t>
            </a:r>
          </a:p>
          <a:p>
            <a:pPr algn="just">
              <a:buFont typeface="Arial" pitchFamily="34" charset="0"/>
              <a:buChar char="•"/>
            </a:pPr>
            <a:r>
              <a:rPr lang="ru-RU" sz="1100" dirty="0">
                <a:latin typeface="Arial Narrow" pitchFamily="34" charset="0"/>
              </a:rPr>
              <a:t>Не оценивать последствия своих и чужих поступков.</a:t>
            </a:r>
          </a:p>
          <a:p>
            <a:pPr algn="just">
              <a:buFont typeface="Arial" pitchFamily="34" charset="0"/>
              <a:buChar char="•"/>
            </a:pPr>
            <a:r>
              <a:rPr lang="ru-RU" sz="1100" dirty="0">
                <a:latin typeface="Arial Narrow" pitchFamily="34" charset="0"/>
              </a:rPr>
              <a:t>Не видеть связи между результатами, событиями, взаимоотношениями людей, не оценивать их влияние на будущее.</a:t>
            </a:r>
          </a:p>
          <a:p>
            <a:pPr algn="just">
              <a:buFont typeface="Arial" pitchFamily="34" charset="0"/>
              <a:buChar char="•"/>
            </a:pPr>
            <a:r>
              <a:rPr lang="ru-RU" sz="1100" dirty="0">
                <a:latin typeface="Arial Narrow" pitchFamily="34" charset="0"/>
              </a:rPr>
              <a:t>Строить планы, ориентируясь исключительно на свои стремления, без оценки влияющих факторов.</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extBox 42"/>
          <p:cNvSpPr txBox="1"/>
          <p:nvPr/>
        </p:nvSpPr>
        <p:spPr>
          <a:xfrm>
            <a:off x="232542" y="-10758"/>
            <a:ext cx="4296426" cy="369332"/>
          </a:xfrm>
          <a:prstGeom prst="rect">
            <a:avLst/>
          </a:prstGeom>
          <a:noFill/>
        </p:spPr>
        <p:txBody>
          <a:bodyPr wrap="square" rtlCol="0">
            <a:spAutoFit/>
          </a:bodyPr>
          <a:lstStyle/>
          <a:p>
            <a:r>
              <a:rPr lang="ru-RU" b="1" dirty="0">
                <a:solidFill>
                  <a:srgbClr val="002060"/>
                </a:solidFill>
                <a:latin typeface="Arial Narrow" pitchFamily="34" charset="0"/>
              </a:rPr>
              <a:t>Стратегическое мышление:</a:t>
            </a:r>
            <a:endParaRPr lang="ru-RU" dirty="0">
              <a:solidFill>
                <a:srgbClr val="002060"/>
              </a:solidFill>
              <a:latin typeface="Bebas Neue Bold" panose="020B0606020202050201" pitchFamily="34" charset="-52"/>
            </a:endParaRPr>
          </a:p>
        </p:txBody>
      </p:sp>
      <p:graphicFrame>
        <p:nvGraphicFramePr>
          <p:cNvPr id="2" name="Таблица 1"/>
          <p:cNvGraphicFramePr>
            <a:graphicFrameLocks noGrp="1"/>
          </p:cNvGraphicFramePr>
          <p:nvPr>
            <p:extLst>
              <p:ext uri="{D42A27DB-BD31-4B8C-83A1-F6EECF244321}">
                <p14:modId xmlns:p14="http://schemas.microsoft.com/office/powerpoint/2010/main" val="3364897730"/>
              </p:ext>
            </p:extLst>
          </p:nvPr>
        </p:nvGraphicFramePr>
        <p:xfrm>
          <a:off x="232542" y="443630"/>
          <a:ext cx="8588324" cy="4206495"/>
        </p:xfrm>
        <a:graphic>
          <a:graphicData uri="http://schemas.openxmlformats.org/drawingml/2006/table">
            <a:tbl>
              <a:tblPr firstRow="1" firstCol="1" bandRow="1"/>
              <a:tblGrid>
                <a:gridCol w="1457145">
                  <a:extLst>
                    <a:ext uri="{9D8B030D-6E8A-4147-A177-3AD203B41FA5}">
                      <a16:colId xmlns:a16="http://schemas.microsoft.com/office/drawing/2014/main" val="20000"/>
                    </a:ext>
                  </a:extLst>
                </a:gridCol>
                <a:gridCol w="1357794">
                  <a:extLst>
                    <a:ext uri="{9D8B030D-6E8A-4147-A177-3AD203B41FA5}">
                      <a16:colId xmlns:a16="http://schemas.microsoft.com/office/drawing/2014/main" val="20001"/>
                    </a:ext>
                  </a:extLst>
                </a:gridCol>
                <a:gridCol w="1457145">
                  <a:extLst>
                    <a:ext uri="{9D8B030D-6E8A-4147-A177-3AD203B41FA5}">
                      <a16:colId xmlns:a16="http://schemas.microsoft.com/office/drawing/2014/main" val="20002"/>
                    </a:ext>
                  </a:extLst>
                </a:gridCol>
                <a:gridCol w="1457145">
                  <a:extLst>
                    <a:ext uri="{9D8B030D-6E8A-4147-A177-3AD203B41FA5}">
                      <a16:colId xmlns:a16="http://schemas.microsoft.com/office/drawing/2014/main" val="20003"/>
                    </a:ext>
                  </a:extLst>
                </a:gridCol>
                <a:gridCol w="1457145">
                  <a:extLst>
                    <a:ext uri="{9D8B030D-6E8A-4147-A177-3AD203B41FA5}">
                      <a16:colId xmlns:a16="http://schemas.microsoft.com/office/drawing/2014/main" val="20004"/>
                    </a:ext>
                  </a:extLst>
                </a:gridCol>
                <a:gridCol w="1401950">
                  <a:extLst>
                    <a:ext uri="{9D8B030D-6E8A-4147-A177-3AD203B41FA5}">
                      <a16:colId xmlns:a16="http://schemas.microsoft.com/office/drawing/2014/main" val="20005"/>
                    </a:ext>
                  </a:extLst>
                </a:gridCol>
              </a:tblGrid>
              <a:tr h="142793">
                <a:tc rowSpan="2">
                  <a:txBody>
                    <a:bodyPr/>
                    <a:lstStyle/>
                    <a:p>
                      <a:pPr algn="ctr">
                        <a:lnSpc>
                          <a:spcPct val="107000"/>
                        </a:lnSpc>
                        <a:spcAft>
                          <a:spcPts val="0"/>
                        </a:spcAft>
                      </a:pPr>
                      <a:r>
                        <a:rPr lang="ru-RU" sz="1200" b="1"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СТРАТЕГИЧЕСКОЕ МЫШЛЕНИЕ</a:t>
                      </a:r>
                      <a:endParaRPr lang="ru-RU" sz="12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5023" marR="550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Индикаторы </a:t>
                      </a:r>
                      <a:endParaRPr lang="ru-RU" sz="10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5023" marR="550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1 уровень</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5023" marR="550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2 уровень</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55023" marR="550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3 уровень</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5023" marR="550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4 уровень</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5023" marR="550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669142">
                <a:tc vMerge="1">
                  <a:txBody>
                    <a:bodyPr/>
                    <a:lstStyle/>
                    <a:p>
                      <a:endParaRPr lang="ru-RU"/>
                    </a:p>
                  </a:txBody>
                  <a:tcPr/>
                </a:tc>
                <a:tc vMerge="1">
                  <a:txBody>
                    <a:bodyPr/>
                    <a:lstStyle/>
                    <a:p>
                      <a:endParaRPr lang="ru-RU"/>
                    </a:p>
                  </a:txBody>
                  <a:tcPr/>
                </a:tc>
                <a:tc>
                  <a:txBody>
                    <a:bodyPr/>
                    <a:lstStyle/>
                    <a:p>
                      <a:pPr algn="ctr">
                        <a:lnSpc>
                          <a:spcPct val="107000"/>
                        </a:lnSpc>
                        <a:spcAft>
                          <a:spcPts val="0"/>
                        </a:spcAft>
                      </a:pPr>
                      <a:r>
                        <a:rPr lang="ru-RU" sz="1000" b="1"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Слабые навыки прогнозирования событий и явлений, "живет одним днем"</a:t>
                      </a:r>
                      <a:endParaRPr lang="ru-RU" sz="10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5023" marR="550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b="1"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Умеет предвидеть наиболее важные события и явления в своем окружении</a:t>
                      </a:r>
                      <a:endParaRPr lang="ru-RU" sz="10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5023" marR="550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b="1"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Умеет прогнозировать многие события и явления в изученной среде</a:t>
                      </a:r>
                      <a:endParaRPr lang="ru-RU" sz="10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5023" marR="550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b="1">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Способность стратегически мыслить на интуитивном уровне, быстро, но с учетом всевозможных факторов</a:t>
                      </a:r>
                      <a:endParaRPr lang="ru-RU" sz="1000">
                        <a:effectLst/>
                        <a:latin typeface="Arial Narrow" panose="020B0606020202030204" pitchFamily="34" charset="0"/>
                        <a:ea typeface="Calibri" panose="020F0502020204030204" pitchFamily="34" charset="0"/>
                        <a:cs typeface="Times New Roman" panose="02020603050405020304" pitchFamily="18" charset="0"/>
                      </a:endParaRPr>
                    </a:p>
                  </a:txBody>
                  <a:tcPr marL="55023" marR="550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408910">
                <a:tc>
                  <a:txBody>
                    <a:bodyPr/>
                    <a:lstStyle/>
                    <a:p>
                      <a:pPr algn="ctr">
                        <a:lnSpc>
                          <a:spcPct val="107000"/>
                        </a:lnSpc>
                        <a:spcAft>
                          <a:spcPts val="0"/>
                        </a:spcAft>
                      </a:pPr>
                      <a:r>
                        <a:rPr lang="ru-RU" sz="100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Умение прогнозировать развитие событий и явлений, принимая во внимание все влияющие факторы. Способность предвидеть результаты и последствия своих и чужих действий. Умение выделять тенденции в явлениях.</a:t>
                      </a:r>
                      <a:endParaRPr lang="ru-RU" sz="1000">
                        <a:effectLst/>
                        <a:latin typeface="Arial Narrow" panose="020B0606020202030204" pitchFamily="34" charset="0"/>
                        <a:ea typeface="Calibri" panose="020F0502020204030204" pitchFamily="34" charset="0"/>
                        <a:cs typeface="Times New Roman" panose="02020603050405020304" pitchFamily="18" charset="0"/>
                      </a:endParaRPr>
                    </a:p>
                  </a:txBody>
                  <a:tcPr marL="55023" marR="550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ru-RU" sz="100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1) Умение сопоставлять события и явления, находить неочевидные взаимосвязи.</a:t>
                      </a:r>
                      <a:endParaRPr lang="ru-RU" sz="1000">
                        <a:effectLst/>
                        <a:latin typeface="Arial Narrow" panose="020B0606020202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100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2) Умение прогнозировать развитие событий и явлений 3) Умение прогнозировать результаты своих и чужих действий.</a:t>
                      </a:r>
                      <a:endParaRPr lang="ru-RU" sz="1000">
                        <a:effectLst/>
                        <a:latin typeface="Arial Narrow" panose="020B0606020202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100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4) Умение определять событие или лиц, оказывающих наибольшее влияние на исследуемый процесс.</a:t>
                      </a:r>
                      <a:endParaRPr lang="ru-RU" sz="1000">
                        <a:effectLst/>
                        <a:latin typeface="Arial Narrow" panose="020B0606020202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100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5) Способность к интуиции</a:t>
                      </a:r>
                      <a:endParaRPr lang="ru-RU" sz="1000">
                        <a:effectLst/>
                        <a:latin typeface="Arial Narrow" panose="020B0606020202030204" pitchFamily="34" charset="0"/>
                        <a:ea typeface="Calibri" panose="020F0502020204030204" pitchFamily="34" charset="0"/>
                        <a:cs typeface="Times New Roman" panose="02020603050405020304" pitchFamily="18" charset="0"/>
                      </a:endParaRPr>
                    </a:p>
                  </a:txBody>
                  <a:tcPr marL="55023" marR="550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В событиях и явлениях видит только очевидные взаимосвязи. Практически не умеет и не стремится прогнозировать варианты развития событий и последствия поступков. Не стремится анализировать и не умеет выявлять мотивы поступков и события, оказывающие влияние на происходящее вокруг. Интуицию не проявляет.  </a:t>
                      </a:r>
                      <a:endParaRPr lang="ru-RU" sz="10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5023" marR="550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Способен увидеть некоторые неочевидные взаимосвязи в событиях и явлениях. Умеет прогнозировать простые явления и события, в которых видит свой интерес. Умеет предвидеть результаты своих поступков, если хорошо разбирается в контексте. Умеет выявлять лиц, оказывающих влияние на события, связанные лично с ним. Изредка проявляет интуицию.</a:t>
                      </a:r>
                      <a:endParaRPr lang="ru-RU" sz="10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5023" marR="550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Видит неочевидные взаимосвязи в событиях и явлениях только в хорошо изученной среде. Умеет прогнозировать развитие событий и явлений, результаты своих и чужих действий в изученной среде. Умеет определять события и лиц, оказывающих наибольшее влияние на исследуемое событие. Способен к проявлению интуиции.</a:t>
                      </a:r>
                      <a:endParaRPr lang="ru-RU" sz="10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5023" marR="550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Видит неочевидные взаимосвязи в событиях и явлениях, не вникая в подробности контекста. Способен хорошо прогнозировать развитие событий, явлений, результаты поступков в изученной среде или на основании предыдущего аналогичного опыта. Способен быстро определять события и лиц, оказывающих влияние на исследуемый процесс. Скорость и качество мышления определяют высокие способности к интуиции.</a:t>
                      </a:r>
                      <a:endParaRPr lang="ru-RU" sz="10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5023" marR="550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extBox 42"/>
          <p:cNvSpPr txBox="1"/>
          <p:nvPr/>
        </p:nvSpPr>
        <p:spPr>
          <a:xfrm>
            <a:off x="232542" y="-10758"/>
            <a:ext cx="4296426" cy="369332"/>
          </a:xfrm>
          <a:prstGeom prst="rect">
            <a:avLst/>
          </a:prstGeom>
          <a:noFill/>
        </p:spPr>
        <p:txBody>
          <a:bodyPr wrap="square" rtlCol="0">
            <a:spAutoFit/>
          </a:bodyPr>
          <a:lstStyle/>
          <a:p>
            <a:r>
              <a:rPr lang="ru-RU" b="1" dirty="0">
                <a:solidFill>
                  <a:srgbClr val="002060"/>
                </a:solidFill>
                <a:latin typeface="Arial Narrow" pitchFamily="34" charset="0"/>
              </a:rPr>
              <a:t>Устойчивая результативность:</a:t>
            </a:r>
            <a:endParaRPr lang="ru-RU" dirty="0">
              <a:solidFill>
                <a:srgbClr val="002060"/>
              </a:solidFill>
              <a:latin typeface="Bebas Neue Bold" panose="020B0606020202050201" pitchFamily="34" charset="-52"/>
            </a:endParaRPr>
          </a:p>
        </p:txBody>
      </p:sp>
      <p:sp>
        <p:nvSpPr>
          <p:cNvPr id="4" name="TextBox 3"/>
          <p:cNvSpPr txBox="1"/>
          <p:nvPr/>
        </p:nvSpPr>
        <p:spPr>
          <a:xfrm>
            <a:off x="293511" y="1027604"/>
            <a:ext cx="4213943" cy="2292935"/>
          </a:xfrm>
          <a:prstGeom prst="rect">
            <a:avLst/>
          </a:prstGeom>
          <a:noFill/>
        </p:spPr>
        <p:txBody>
          <a:bodyPr wrap="square" numCol="1" rtlCol="0">
            <a:spAutoFit/>
          </a:bodyPr>
          <a:lstStyle/>
          <a:p>
            <a:r>
              <a:rPr lang="ru-RU" sz="1100" b="1" dirty="0">
                <a:latin typeface="Arial Narrow" panose="020B0606020202030204" pitchFamily="34" charset="0"/>
              </a:rPr>
              <a:t>Необходимая обстановка</a:t>
            </a:r>
            <a:r>
              <a:rPr lang="ru-RU" sz="1100" b="1" dirty="0"/>
              <a:t>:</a:t>
            </a:r>
          </a:p>
          <a:p>
            <a:pPr marL="171450" indent="-171450" algn="just">
              <a:buFont typeface="Arial" panose="020B0604020202020204" pitchFamily="34" charset="0"/>
              <a:buChar char="•"/>
            </a:pPr>
            <a:r>
              <a:rPr lang="ru-RU" sz="1100" dirty="0">
                <a:latin typeface="Arial Narrow" panose="020B0606020202030204" pitchFamily="34" charset="0"/>
              </a:rPr>
              <a:t>Система мотивации, основанная на поощрении за результат, выраженный в конкретных показателях и связанный с задачами и целями предприятия.</a:t>
            </a:r>
          </a:p>
          <a:p>
            <a:pPr marL="171450" indent="-171450" algn="just">
              <a:buFont typeface="Arial" panose="020B0604020202020204" pitchFamily="34" charset="0"/>
              <a:buChar char="•"/>
            </a:pPr>
            <a:r>
              <a:rPr lang="ru-RU" sz="1100" dirty="0">
                <a:latin typeface="Arial Narrow" panose="020B0606020202030204" pitchFamily="34" charset="0"/>
              </a:rPr>
              <a:t>Наличие системы управления всеми ресурсами предприятия. Регулярная оценка ресурсов и ответственность за их эффективное использование. </a:t>
            </a:r>
          </a:p>
          <a:p>
            <a:pPr marL="171450" indent="-171450" algn="just">
              <a:buFont typeface="Arial" panose="020B0604020202020204" pitchFamily="34" charset="0"/>
              <a:buChar char="•"/>
            </a:pPr>
            <a:r>
              <a:rPr lang="ru-RU" sz="1100" dirty="0">
                <a:latin typeface="Arial Narrow" panose="020B0606020202030204" pitchFamily="34" charset="0"/>
              </a:rPr>
              <a:t>Приоритет в распределении ресурсов имеют задачи и цели, обозначенные в стратегии предприятия. </a:t>
            </a:r>
          </a:p>
          <a:p>
            <a:pPr marL="171450" indent="-171450" algn="just">
              <a:buFont typeface="Arial" panose="020B0604020202020204" pitchFamily="34" charset="0"/>
              <a:buChar char="•"/>
            </a:pPr>
            <a:r>
              <a:rPr lang="ru-RU" sz="1100" dirty="0">
                <a:latin typeface="Arial Narrow" panose="020B0606020202030204" pitchFamily="34" charset="0"/>
              </a:rPr>
              <a:t>Общий порядок в организации и выстроенные процессы, когда все сотрудники понимают, какова цель каждого процесса, как они взаимосвязаны между собой и какие действия считаются результативными в рамках процессов. </a:t>
            </a:r>
          </a:p>
        </p:txBody>
      </p:sp>
      <p:sp>
        <p:nvSpPr>
          <p:cNvPr id="5" name="TextBox 4"/>
          <p:cNvSpPr txBox="1"/>
          <p:nvPr/>
        </p:nvSpPr>
        <p:spPr>
          <a:xfrm>
            <a:off x="4770485" y="1007877"/>
            <a:ext cx="4213943" cy="1107996"/>
          </a:xfrm>
          <a:prstGeom prst="rect">
            <a:avLst/>
          </a:prstGeom>
          <a:noFill/>
        </p:spPr>
        <p:txBody>
          <a:bodyPr wrap="square" numCol="1" rtlCol="0">
            <a:spAutoFit/>
          </a:bodyPr>
          <a:lstStyle/>
          <a:p>
            <a:r>
              <a:rPr lang="ru-RU" sz="1100" b="1" dirty="0">
                <a:latin typeface="Arial Narrow" pitchFamily="34" charset="0"/>
              </a:rPr>
              <a:t>Для людей, обладающих этой чертой, не характерно:</a:t>
            </a:r>
            <a:endParaRPr lang="ru-RU" sz="1100" dirty="0">
              <a:latin typeface="Arial Narrow" pitchFamily="34" charset="0"/>
            </a:endParaRPr>
          </a:p>
          <a:p>
            <a:pPr algn="just">
              <a:buFont typeface="Arial" pitchFamily="34" charset="0"/>
              <a:buChar char="•"/>
            </a:pPr>
            <a:r>
              <a:rPr lang="ru-RU" sz="1100" dirty="0">
                <a:latin typeface="Arial Narrow" pitchFamily="34" charset="0"/>
              </a:rPr>
              <a:t>Предпочитать работать на процесс, а не результат. Не ставить ясных, понятных целей, не планировать их достижение.</a:t>
            </a:r>
          </a:p>
          <a:p>
            <a:pPr algn="just">
              <a:buFont typeface="Arial" pitchFamily="34" charset="0"/>
              <a:buChar char="•"/>
            </a:pPr>
            <a:r>
              <a:rPr lang="ru-RU" sz="1100" dirty="0">
                <a:latin typeface="Arial Narrow" pitchFamily="34" charset="0"/>
              </a:rPr>
              <a:t>Отвлекаться на решение вторичных вопросов.</a:t>
            </a:r>
          </a:p>
          <a:p>
            <a:pPr algn="just">
              <a:buFont typeface="Arial" pitchFamily="34" charset="0"/>
              <a:buChar char="•"/>
            </a:pPr>
            <a:r>
              <a:rPr lang="ru-RU" sz="1100" dirty="0">
                <a:latin typeface="Arial Narrow" pitchFamily="34" charset="0"/>
              </a:rPr>
              <a:t>Не уметь распределяться ресурсы.</a:t>
            </a:r>
          </a:p>
          <a:p>
            <a:pPr algn="just">
              <a:buFont typeface="Arial" pitchFamily="34" charset="0"/>
              <a:buChar char="•"/>
            </a:pPr>
            <a:r>
              <a:rPr lang="ru-RU" sz="1100" dirty="0">
                <a:latin typeface="Arial Narrow" pitchFamily="34" charset="0"/>
              </a:rPr>
              <a:t>Быть всегда занятым, но не иметь видимых результатов</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extBox 42"/>
          <p:cNvSpPr txBox="1"/>
          <p:nvPr/>
        </p:nvSpPr>
        <p:spPr>
          <a:xfrm>
            <a:off x="232542" y="-10758"/>
            <a:ext cx="4296426" cy="369332"/>
          </a:xfrm>
          <a:prstGeom prst="rect">
            <a:avLst/>
          </a:prstGeom>
          <a:noFill/>
        </p:spPr>
        <p:txBody>
          <a:bodyPr wrap="square" rtlCol="0">
            <a:spAutoFit/>
          </a:bodyPr>
          <a:lstStyle/>
          <a:p>
            <a:r>
              <a:rPr lang="ru-RU" b="1" dirty="0">
                <a:solidFill>
                  <a:srgbClr val="002060"/>
                </a:solidFill>
                <a:latin typeface="Arial Narrow" pitchFamily="34" charset="0"/>
              </a:rPr>
              <a:t>Устойчивая результативность:</a:t>
            </a:r>
            <a:endParaRPr lang="ru-RU" dirty="0">
              <a:solidFill>
                <a:srgbClr val="002060"/>
              </a:solidFill>
              <a:latin typeface="Bebas Neue Bold" panose="020B0606020202050201" pitchFamily="34" charset="-52"/>
            </a:endParaRPr>
          </a:p>
        </p:txBody>
      </p:sp>
      <p:graphicFrame>
        <p:nvGraphicFramePr>
          <p:cNvPr id="2" name="Таблица 1"/>
          <p:cNvGraphicFramePr>
            <a:graphicFrameLocks noGrp="1"/>
          </p:cNvGraphicFramePr>
          <p:nvPr>
            <p:extLst>
              <p:ext uri="{D42A27DB-BD31-4B8C-83A1-F6EECF244321}">
                <p14:modId xmlns:p14="http://schemas.microsoft.com/office/powerpoint/2010/main" val="3292179150"/>
              </p:ext>
            </p:extLst>
          </p:nvPr>
        </p:nvGraphicFramePr>
        <p:xfrm>
          <a:off x="232542" y="513067"/>
          <a:ext cx="8677702" cy="3387508"/>
        </p:xfrm>
        <a:graphic>
          <a:graphicData uri="http://schemas.openxmlformats.org/drawingml/2006/table">
            <a:tbl>
              <a:tblPr firstRow="1" firstCol="1" bandRow="1"/>
              <a:tblGrid>
                <a:gridCol w="1472404">
                  <a:extLst>
                    <a:ext uri="{9D8B030D-6E8A-4147-A177-3AD203B41FA5}">
                      <a16:colId xmlns:a16="http://schemas.microsoft.com/office/drawing/2014/main" val="20000"/>
                    </a:ext>
                  </a:extLst>
                </a:gridCol>
                <a:gridCol w="1378148">
                  <a:extLst>
                    <a:ext uri="{9D8B030D-6E8A-4147-A177-3AD203B41FA5}">
                      <a16:colId xmlns:a16="http://schemas.microsoft.com/office/drawing/2014/main" val="20001"/>
                    </a:ext>
                  </a:extLst>
                </a:gridCol>
                <a:gridCol w="1470731">
                  <a:extLst>
                    <a:ext uri="{9D8B030D-6E8A-4147-A177-3AD203B41FA5}">
                      <a16:colId xmlns:a16="http://schemas.microsoft.com/office/drawing/2014/main" val="20002"/>
                    </a:ext>
                  </a:extLst>
                </a:gridCol>
                <a:gridCol w="1470731">
                  <a:extLst>
                    <a:ext uri="{9D8B030D-6E8A-4147-A177-3AD203B41FA5}">
                      <a16:colId xmlns:a16="http://schemas.microsoft.com/office/drawing/2014/main" val="20003"/>
                    </a:ext>
                  </a:extLst>
                </a:gridCol>
                <a:gridCol w="1470731">
                  <a:extLst>
                    <a:ext uri="{9D8B030D-6E8A-4147-A177-3AD203B41FA5}">
                      <a16:colId xmlns:a16="http://schemas.microsoft.com/office/drawing/2014/main" val="20004"/>
                    </a:ext>
                  </a:extLst>
                </a:gridCol>
                <a:gridCol w="1414957">
                  <a:extLst>
                    <a:ext uri="{9D8B030D-6E8A-4147-A177-3AD203B41FA5}">
                      <a16:colId xmlns:a16="http://schemas.microsoft.com/office/drawing/2014/main" val="20005"/>
                    </a:ext>
                  </a:extLst>
                </a:gridCol>
              </a:tblGrid>
              <a:tr h="208417">
                <a:tc rowSpan="2">
                  <a:txBody>
                    <a:bodyPr/>
                    <a:lstStyle/>
                    <a:p>
                      <a:pPr algn="ctr">
                        <a:lnSpc>
                          <a:spcPct val="107000"/>
                        </a:lnSpc>
                        <a:spcAft>
                          <a:spcPts val="0"/>
                        </a:spcAft>
                      </a:pPr>
                      <a:r>
                        <a:rPr lang="ru-RU" sz="1100" b="1"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УСТОЙЧИВАЯ РЕЗУЛЬТАТИВНОСТЬ</a:t>
                      </a:r>
                      <a:endParaRPr lang="ru-RU" sz="1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5023" marR="550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Индикаторы </a:t>
                      </a:r>
                      <a:endParaRPr lang="ru-RU" sz="10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5023" marR="550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1 уровень</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5023" marR="550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2 уровень</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55023" marR="550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3 уровень</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5023" marR="550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4 уровень</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5023" marR="550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637419">
                <a:tc vMerge="1">
                  <a:txBody>
                    <a:bodyPr/>
                    <a:lstStyle/>
                    <a:p>
                      <a:endParaRPr lang="ru-RU"/>
                    </a:p>
                  </a:txBody>
                  <a:tcPr/>
                </a:tc>
                <a:tc vMerge="1">
                  <a:txBody>
                    <a:bodyPr/>
                    <a:lstStyle/>
                    <a:p>
                      <a:endParaRPr lang="ru-RU"/>
                    </a:p>
                  </a:txBody>
                  <a:tcPr/>
                </a:tc>
                <a:tc>
                  <a:txBody>
                    <a:bodyPr/>
                    <a:lstStyle/>
                    <a:p>
                      <a:pPr algn="ctr">
                        <a:lnSpc>
                          <a:spcPct val="107000"/>
                        </a:lnSpc>
                        <a:spcAft>
                          <a:spcPts val="0"/>
                        </a:spcAft>
                      </a:pPr>
                      <a:r>
                        <a:rPr lang="ru-RU" sz="1000" b="1"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Ориентирован на процесс </a:t>
                      </a:r>
                      <a:endParaRPr lang="ru-RU" sz="10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5023" marR="550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b="1"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Неустойчивая результативность</a:t>
                      </a:r>
                      <a:endParaRPr lang="ru-RU" sz="10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5023" marR="550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b="1"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Достаточно устойчив и эффективен в достижении большинства целей</a:t>
                      </a:r>
                      <a:endParaRPr lang="ru-RU" sz="10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5023" marR="550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b="1">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Всегда добьется поставленной цели</a:t>
                      </a:r>
                      <a:endParaRPr lang="ru-RU" sz="1000">
                        <a:effectLst/>
                        <a:latin typeface="Arial Narrow" panose="020B0606020202030204" pitchFamily="34" charset="0"/>
                        <a:ea typeface="Calibri" panose="020F0502020204030204" pitchFamily="34" charset="0"/>
                        <a:cs typeface="Times New Roman" panose="02020603050405020304" pitchFamily="18" charset="0"/>
                      </a:endParaRPr>
                    </a:p>
                  </a:txBody>
                  <a:tcPr marL="55023" marR="550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539328">
                <a:tc>
                  <a:txBody>
                    <a:bodyPr/>
                    <a:lstStyle/>
                    <a:p>
                      <a:pPr algn="ct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Умение проявлять упорство и достигать поставленных целей с учетом всевозможных рисков и отклонений фактической ситуации от плановой. Способность фокусироваться на основной цели и стратегии, решая оперативные задачи. Стремление к установлению устойчивого и предсказуемого протекания процессов.</a:t>
                      </a:r>
                      <a:endParaRPr lang="ru-RU" sz="10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5023" marR="550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1)Ориентированность на результат.</a:t>
                      </a:r>
                      <a:endParaRPr lang="ru-RU" sz="1000" dirty="0">
                        <a:effectLst/>
                        <a:latin typeface="Arial Narrow" panose="020B0606020202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2)Умение проявлять упорство.</a:t>
                      </a:r>
                      <a:endParaRPr lang="ru-RU" sz="1000" dirty="0">
                        <a:effectLst/>
                        <a:latin typeface="Arial Narrow" panose="020B0606020202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3)Регулярность результатов.</a:t>
                      </a:r>
                      <a:endParaRPr lang="ru-RU" sz="1000" dirty="0">
                        <a:effectLst/>
                        <a:latin typeface="Arial Narrow" panose="020B0606020202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4)Способность фокусировать свое внимание и поступки на действиях, ведущих к поставленной цели.</a:t>
                      </a:r>
                      <a:endParaRPr lang="ru-RU" sz="1000" dirty="0">
                        <a:effectLst/>
                        <a:latin typeface="Arial Narrow" panose="020B0606020202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5)Умение организовать процессы и поддерживать их протекание. </a:t>
                      </a:r>
                      <a:endParaRPr lang="ru-RU" sz="10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5023" marR="550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Ориентирован на процесс. Результатов достигает только под воздействием внешних факторов. Упорства не проявляет. Результаты работы напрямую зависят от качества контроля и стимулирования. Не умеет самостоятельно организовать процесс, но может поддерживать существующий процесс.</a:t>
                      </a:r>
                      <a:endParaRPr lang="ru-RU" sz="10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5023" marR="550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Ориентирован на процесс и в некоторых случаях на результат. Может проявить упорство. Результаты не всегда стабильные. Для фокусирования на цели требует дополнительного контроля. Умеет поддерживать и в некоторых случаях организовать простые процессы. </a:t>
                      </a:r>
                      <a:endParaRPr lang="ru-RU" sz="10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5023" marR="550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Ориентирован в большей степени на результат. Результаты преимущественно стабильные. Достаточно упорен в достижении целей. Умеет фокусировать внимание и поступки на действиях, ведущих к результату. Умеет эффективно организовать простые процессы и поддерживать их.</a:t>
                      </a:r>
                      <a:endParaRPr lang="ru-RU" sz="10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5023" marR="550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Ориентирован исключительно на результат. Стабилен в результатах. Умеет фокусировать внимание и всегда упорно пробиваться к цели. Умеет эффективно организовать сложные процессы, контролировать их поддержание.</a:t>
                      </a:r>
                      <a:endParaRPr lang="ru-RU" sz="10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5023" marR="550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extBox 42"/>
          <p:cNvSpPr txBox="1"/>
          <p:nvPr/>
        </p:nvSpPr>
        <p:spPr>
          <a:xfrm>
            <a:off x="232541" y="-10758"/>
            <a:ext cx="6372653" cy="369332"/>
          </a:xfrm>
          <a:prstGeom prst="rect">
            <a:avLst/>
          </a:prstGeom>
          <a:noFill/>
        </p:spPr>
        <p:txBody>
          <a:bodyPr wrap="square" rtlCol="0">
            <a:spAutoFit/>
          </a:bodyPr>
          <a:lstStyle/>
          <a:p>
            <a:r>
              <a:rPr lang="ru-RU" b="1" dirty="0">
                <a:solidFill>
                  <a:srgbClr val="002060"/>
                </a:solidFill>
                <a:latin typeface="Arial Narrow" pitchFamily="34" charset="0"/>
              </a:rPr>
              <a:t>Способность действовать в условиях неопределенности:</a:t>
            </a:r>
            <a:endParaRPr lang="ru-RU" dirty="0">
              <a:solidFill>
                <a:srgbClr val="002060"/>
              </a:solidFill>
              <a:latin typeface="Bebas Neue Bold" panose="020B0606020202050201" pitchFamily="34" charset="-52"/>
            </a:endParaRPr>
          </a:p>
        </p:txBody>
      </p:sp>
      <p:sp>
        <p:nvSpPr>
          <p:cNvPr id="4" name="TextBox 3"/>
          <p:cNvSpPr txBox="1"/>
          <p:nvPr/>
        </p:nvSpPr>
        <p:spPr>
          <a:xfrm>
            <a:off x="293511" y="1027604"/>
            <a:ext cx="4213943" cy="1615827"/>
          </a:xfrm>
          <a:prstGeom prst="rect">
            <a:avLst/>
          </a:prstGeom>
          <a:noFill/>
        </p:spPr>
        <p:txBody>
          <a:bodyPr wrap="square" numCol="1" rtlCol="0">
            <a:spAutoFit/>
          </a:bodyPr>
          <a:lstStyle/>
          <a:p>
            <a:r>
              <a:rPr lang="ru-RU" sz="1100" b="1" dirty="0">
                <a:latin typeface="Arial Narrow" panose="020B0606020202030204" pitchFamily="34" charset="0"/>
              </a:rPr>
              <a:t>Необходимая обстановка:</a:t>
            </a:r>
            <a:endParaRPr lang="ru-RU" sz="1100" dirty="0">
              <a:latin typeface="Arial Narrow" panose="020B0606020202030204" pitchFamily="34" charset="0"/>
            </a:endParaRPr>
          </a:p>
          <a:p>
            <a:pPr marL="171450" indent="-171450" algn="just">
              <a:buFont typeface="Arial" panose="020B0604020202020204" pitchFamily="34" charset="0"/>
              <a:buChar char="•"/>
            </a:pPr>
            <a:r>
              <a:rPr lang="ru-RU" sz="1100" dirty="0">
                <a:latin typeface="Arial Narrow" panose="020B0606020202030204" pitchFamily="34" charset="0"/>
              </a:rPr>
              <a:t>Управление рисками посредством регулярной аналитики данных внутри организации, мониторинга окружающей среды и системы прогнозирования.</a:t>
            </a:r>
          </a:p>
          <a:p>
            <a:pPr marL="171450" indent="-171450" algn="just">
              <a:buFont typeface="Arial" panose="020B0604020202020204" pitchFamily="34" charset="0"/>
              <a:buChar char="•"/>
            </a:pPr>
            <a:r>
              <a:rPr lang="ru-RU" sz="1100" dirty="0">
                <a:latin typeface="Arial Narrow" panose="020B0606020202030204" pitchFamily="34" charset="0"/>
              </a:rPr>
              <a:t>Наличие прописанных алгоритмов действий для стандартных и нестандартных ситуаций.</a:t>
            </a:r>
          </a:p>
          <a:p>
            <a:pPr marL="171450" indent="-171450" algn="just">
              <a:buFont typeface="Arial" panose="020B0604020202020204" pitchFamily="34" charset="0"/>
              <a:buChar char="•"/>
            </a:pPr>
            <a:r>
              <a:rPr lang="ru-RU" sz="1100" dirty="0">
                <a:latin typeface="Arial Narrow" panose="020B0606020202030204" pitchFamily="34" charset="0"/>
              </a:rPr>
              <a:t>Наличие организации и порядка в определенной среде: все, что можно структурировано, систематизировано. Возможность получения оперативной информации о состоянии каждого из процессов.</a:t>
            </a:r>
          </a:p>
        </p:txBody>
      </p:sp>
      <p:sp>
        <p:nvSpPr>
          <p:cNvPr id="5" name="TextBox 4"/>
          <p:cNvSpPr txBox="1"/>
          <p:nvPr/>
        </p:nvSpPr>
        <p:spPr>
          <a:xfrm>
            <a:off x="4770485" y="1007877"/>
            <a:ext cx="4213943" cy="1446550"/>
          </a:xfrm>
          <a:prstGeom prst="rect">
            <a:avLst/>
          </a:prstGeom>
          <a:noFill/>
        </p:spPr>
        <p:txBody>
          <a:bodyPr wrap="square" numCol="1" rtlCol="0">
            <a:spAutoFit/>
          </a:bodyPr>
          <a:lstStyle/>
          <a:p>
            <a:r>
              <a:rPr lang="ru-RU" sz="1100" b="1" dirty="0">
                <a:latin typeface="Arial Narrow" pitchFamily="34" charset="0"/>
              </a:rPr>
              <a:t>Для людей, обладающих этой чертой, не характерно:</a:t>
            </a:r>
            <a:endParaRPr lang="ru-RU" sz="1100" dirty="0">
              <a:latin typeface="Arial Narrow" pitchFamily="34" charset="0"/>
            </a:endParaRPr>
          </a:p>
          <a:p>
            <a:pPr algn="just">
              <a:buFont typeface="Arial" pitchFamily="34" charset="0"/>
              <a:buChar char="•"/>
            </a:pPr>
            <a:r>
              <a:rPr lang="ru-RU" sz="1100" dirty="0">
                <a:latin typeface="Arial Narrow" pitchFamily="34" charset="0"/>
              </a:rPr>
              <a:t>Терять самообладание, действовать хаотично или бездействовать в условиях, отличных от стандартной ситуации.</a:t>
            </a:r>
          </a:p>
          <a:p>
            <a:pPr algn="just">
              <a:buFont typeface="Arial" pitchFamily="34" charset="0"/>
              <a:buChar char="•"/>
            </a:pPr>
            <a:r>
              <a:rPr lang="ru-RU" sz="1100" dirty="0">
                <a:latin typeface="Arial Narrow" pitchFamily="34" charset="0"/>
              </a:rPr>
              <a:t>Избегать непонятных, новых ситуаций, слишком большого количества новой информации.</a:t>
            </a:r>
          </a:p>
          <a:p>
            <a:pPr algn="just">
              <a:buFont typeface="Arial" pitchFamily="34" charset="0"/>
              <a:buChar char="•"/>
            </a:pPr>
            <a:r>
              <a:rPr lang="ru-RU" sz="1100" dirty="0">
                <a:latin typeface="Arial Narrow" pitchFamily="34" charset="0"/>
              </a:rPr>
              <a:t>Проявлять излишнюю осторожность или напротив, рисковать в условиях неопределенности. Не стремиться анализировать, отслеживать обстановку, искать ориентиры.</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extBox 42"/>
          <p:cNvSpPr txBox="1"/>
          <p:nvPr/>
        </p:nvSpPr>
        <p:spPr>
          <a:xfrm>
            <a:off x="232542" y="-10758"/>
            <a:ext cx="6469472" cy="369332"/>
          </a:xfrm>
          <a:prstGeom prst="rect">
            <a:avLst/>
          </a:prstGeom>
          <a:noFill/>
        </p:spPr>
        <p:txBody>
          <a:bodyPr wrap="square" rtlCol="0">
            <a:spAutoFit/>
          </a:bodyPr>
          <a:lstStyle/>
          <a:p>
            <a:r>
              <a:rPr lang="ru-RU" b="1" dirty="0">
                <a:solidFill>
                  <a:srgbClr val="002060"/>
                </a:solidFill>
                <a:latin typeface="Arial Narrow" pitchFamily="34" charset="0"/>
              </a:rPr>
              <a:t>Способность действовать в условиях неопределенности:</a:t>
            </a:r>
            <a:endParaRPr lang="ru-RU" dirty="0">
              <a:solidFill>
                <a:srgbClr val="002060"/>
              </a:solidFill>
              <a:latin typeface="Bebas Neue Bold" panose="020B0606020202050201" pitchFamily="34" charset="-52"/>
            </a:endParaRPr>
          </a:p>
        </p:txBody>
      </p:sp>
      <p:graphicFrame>
        <p:nvGraphicFramePr>
          <p:cNvPr id="2" name="Таблица 1"/>
          <p:cNvGraphicFramePr>
            <a:graphicFrameLocks noGrp="1"/>
          </p:cNvGraphicFramePr>
          <p:nvPr>
            <p:extLst>
              <p:ext uri="{D42A27DB-BD31-4B8C-83A1-F6EECF244321}">
                <p14:modId xmlns:p14="http://schemas.microsoft.com/office/powerpoint/2010/main" val="829141506"/>
              </p:ext>
            </p:extLst>
          </p:nvPr>
        </p:nvGraphicFramePr>
        <p:xfrm>
          <a:off x="232542" y="480608"/>
          <a:ext cx="8588324" cy="3809509"/>
        </p:xfrm>
        <a:graphic>
          <a:graphicData uri="http://schemas.openxmlformats.org/drawingml/2006/table">
            <a:tbl>
              <a:tblPr firstRow="1" firstCol="1" bandRow="1"/>
              <a:tblGrid>
                <a:gridCol w="1457145">
                  <a:extLst>
                    <a:ext uri="{9D8B030D-6E8A-4147-A177-3AD203B41FA5}">
                      <a16:colId xmlns:a16="http://schemas.microsoft.com/office/drawing/2014/main" val="20000"/>
                    </a:ext>
                  </a:extLst>
                </a:gridCol>
                <a:gridCol w="1357794">
                  <a:extLst>
                    <a:ext uri="{9D8B030D-6E8A-4147-A177-3AD203B41FA5}">
                      <a16:colId xmlns:a16="http://schemas.microsoft.com/office/drawing/2014/main" val="20001"/>
                    </a:ext>
                  </a:extLst>
                </a:gridCol>
                <a:gridCol w="1457145">
                  <a:extLst>
                    <a:ext uri="{9D8B030D-6E8A-4147-A177-3AD203B41FA5}">
                      <a16:colId xmlns:a16="http://schemas.microsoft.com/office/drawing/2014/main" val="20002"/>
                    </a:ext>
                  </a:extLst>
                </a:gridCol>
                <a:gridCol w="1457145">
                  <a:extLst>
                    <a:ext uri="{9D8B030D-6E8A-4147-A177-3AD203B41FA5}">
                      <a16:colId xmlns:a16="http://schemas.microsoft.com/office/drawing/2014/main" val="20003"/>
                    </a:ext>
                  </a:extLst>
                </a:gridCol>
                <a:gridCol w="1457145">
                  <a:extLst>
                    <a:ext uri="{9D8B030D-6E8A-4147-A177-3AD203B41FA5}">
                      <a16:colId xmlns:a16="http://schemas.microsoft.com/office/drawing/2014/main" val="20004"/>
                    </a:ext>
                  </a:extLst>
                </a:gridCol>
                <a:gridCol w="1401950">
                  <a:extLst>
                    <a:ext uri="{9D8B030D-6E8A-4147-A177-3AD203B41FA5}">
                      <a16:colId xmlns:a16="http://schemas.microsoft.com/office/drawing/2014/main" val="20005"/>
                    </a:ext>
                  </a:extLst>
                </a:gridCol>
              </a:tblGrid>
              <a:tr h="202894">
                <a:tc rowSpan="2">
                  <a:txBody>
                    <a:bodyPr/>
                    <a:lstStyle/>
                    <a:p>
                      <a:pPr algn="ctr">
                        <a:lnSpc>
                          <a:spcPct val="107000"/>
                        </a:lnSpc>
                        <a:spcAft>
                          <a:spcPts val="0"/>
                        </a:spcAft>
                      </a:pPr>
                      <a:r>
                        <a:rPr lang="ru-RU" sz="1100" b="1"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СПОСОБНОСТЬ ДЕЙСТВОВАТЬ В УСЛОВИЯХ НЕОПРЕДЕЛЕННОСТИ</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5023" marR="550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 Индикаторы</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5023" marR="550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1 уровень</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5023" marR="550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2 уровень</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5023" marR="550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3 уровень</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55023" marR="550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4 уровень</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5023" marR="550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324731">
                <a:tc vMerge="1">
                  <a:txBody>
                    <a:bodyPr/>
                    <a:lstStyle/>
                    <a:p>
                      <a:endParaRPr lang="ru-RU"/>
                    </a:p>
                  </a:txBody>
                  <a:tcPr/>
                </a:tc>
                <a:tc vMerge="1">
                  <a:txBody>
                    <a:bodyPr/>
                    <a:lstStyle/>
                    <a:p>
                      <a:endParaRPr lang="ru-RU"/>
                    </a:p>
                  </a:txBody>
                  <a:tcPr/>
                </a:tc>
                <a:tc>
                  <a:txBody>
                    <a:bodyPr/>
                    <a:lstStyle/>
                    <a:p>
                      <a:pPr algn="ctr">
                        <a:lnSpc>
                          <a:spcPct val="107000"/>
                        </a:lnSpc>
                        <a:spcAft>
                          <a:spcPts val="0"/>
                        </a:spcAft>
                      </a:pPr>
                      <a:r>
                        <a:rPr lang="ru-RU" sz="1000" b="1"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Не умеет адаптироваться к изменениям</a:t>
                      </a:r>
                      <a:endParaRPr lang="ru-RU" sz="10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5023" marR="550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b="1"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Адаптируется к изменениям и действует в неопределенных условиях, прилагая к этому дополнительные усилия или под давлением внешних сил</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5023" marR="550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b="1"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Понимает и принимает изменения. Способен эффективно действовать в условиях неопределенности.</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5023" marR="550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b="1"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Регулярные изменения и условия неопределенности воспринимает как основной интерес в работе</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5023" marR="550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281884">
                <a:tc>
                  <a:txBody>
                    <a:bodyPr/>
                    <a:lstStyle/>
                    <a:p>
                      <a:pPr algn="just">
                        <a:lnSpc>
                          <a:spcPct val="107000"/>
                        </a:lnSpc>
                        <a:spcAft>
                          <a:spcPts val="0"/>
                        </a:spcAft>
                      </a:pPr>
                      <a:r>
                        <a:rPr lang="ru-RU" sz="100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Умение не снижать производительности и эффективности в управлении процессами в условиях неопределенности. Умение стабильно решать задачи и принимать решений в условиях недостатка информации. Готовность к переменам и уверенность в своих силах в изменяющихся условиях.</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55023" marR="550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ru-RU" sz="100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1) Уровень работоспособности в условиях изменений. 2)Реакция на изменение стабильных факторов. 3)Отношение к новому. 4)Способность решать задачи в условиях неопределенности. </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55023" marR="550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Работоспособность в условиях изменений заметно снижается. Реакция на перемены преимущественно негативная. К новому относится скептически. Возможны ярко выраженные негативные реакции. Низкая способность к решению задач в условиях неопределенности.</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55023" marR="550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Работоспособность незначительно снижается. Реакция на перемены нейтральная, эмоций особенно не проявляет. К новому относится настороженно. Способен решать задачи в условиях неопределенности под давлением обстоятельств.</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5023" marR="550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Работоспособность не снижается. Реакция на изменение стабильных факторов в большей степени позитивная. Проявляет умеренный интерес к новому. Способен достаточно эффективно решать задачи в условиях неопределенности.</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5023" marR="550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Работоспособность возрастает. Воспринимает работу в условиях нестабильности как необходимость. Активно интересуется новым. Стремится и способен решать задачи в условиях неопределенности.</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5023" marR="550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extBox 42"/>
          <p:cNvSpPr txBox="1"/>
          <p:nvPr/>
        </p:nvSpPr>
        <p:spPr>
          <a:xfrm>
            <a:off x="232541" y="-10758"/>
            <a:ext cx="6372653" cy="369332"/>
          </a:xfrm>
          <a:prstGeom prst="rect">
            <a:avLst/>
          </a:prstGeom>
          <a:noFill/>
        </p:spPr>
        <p:txBody>
          <a:bodyPr wrap="square" rtlCol="0">
            <a:spAutoFit/>
          </a:bodyPr>
          <a:lstStyle/>
          <a:p>
            <a:r>
              <a:rPr lang="ru-RU" b="1" dirty="0">
                <a:solidFill>
                  <a:srgbClr val="002060"/>
                </a:solidFill>
                <a:latin typeface="Arial Narrow" pitchFamily="34" charset="0"/>
              </a:rPr>
              <a:t>Прогрессивное лидерство:</a:t>
            </a:r>
            <a:endParaRPr lang="ru-RU" dirty="0">
              <a:solidFill>
                <a:srgbClr val="002060"/>
              </a:solidFill>
              <a:latin typeface="Bebas Neue Bold" panose="020B0606020202050201" pitchFamily="34" charset="-52"/>
            </a:endParaRPr>
          </a:p>
        </p:txBody>
      </p:sp>
      <p:sp>
        <p:nvSpPr>
          <p:cNvPr id="4" name="TextBox 3"/>
          <p:cNvSpPr txBox="1"/>
          <p:nvPr/>
        </p:nvSpPr>
        <p:spPr>
          <a:xfrm>
            <a:off x="293511" y="1027604"/>
            <a:ext cx="4213943" cy="2462213"/>
          </a:xfrm>
          <a:prstGeom prst="rect">
            <a:avLst/>
          </a:prstGeom>
          <a:noFill/>
        </p:spPr>
        <p:txBody>
          <a:bodyPr wrap="square" numCol="1" rtlCol="0">
            <a:spAutoFit/>
          </a:bodyPr>
          <a:lstStyle/>
          <a:p>
            <a:r>
              <a:rPr lang="ru-RU" sz="1100" b="1" dirty="0">
                <a:latin typeface="Arial Narrow" panose="020B0606020202030204" pitchFamily="34" charset="0"/>
              </a:rPr>
              <a:t>Необходимая обстановка:</a:t>
            </a:r>
          </a:p>
          <a:p>
            <a:pPr marL="171450" indent="-171450" algn="just">
              <a:buFont typeface="Arial" panose="020B0604020202020204" pitchFamily="34" charset="0"/>
              <a:buChar char="•"/>
            </a:pPr>
            <a:r>
              <a:rPr lang="ru-RU" sz="1100" dirty="0">
                <a:latin typeface="Arial Narrow" panose="020B0606020202030204" pitchFamily="34" charset="0"/>
              </a:rPr>
              <a:t>Гибкая структура управления: возможность быстрого создания кластеров, проектов, команд.</a:t>
            </a:r>
          </a:p>
          <a:p>
            <a:pPr marL="171450" indent="-171450" algn="just">
              <a:buFont typeface="Arial" panose="020B0604020202020204" pitchFamily="34" charset="0"/>
              <a:buChar char="•"/>
            </a:pPr>
            <a:r>
              <a:rPr lang="ru-RU" sz="1100" dirty="0">
                <a:latin typeface="Arial Narrow" panose="020B0606020202030204" pitchFamily="34" charset="0"/>
              </a:rPr>
              <a:t>Система мотивации, основанная на поощрениях за результаты, полученные от внедрения проектных нововведений, улучшений. Наличие конкурсов, пула талантов, кадрового резерва.</a:t>
            </a:r>
          </a:p>
          <a:p>
            <a:pPr marL="171450" indent="-171450" algn="just">
              <a:buFont typeface="Arial" panose="020B0604020202020204" pitchFamily="34" charset="0"/>
              <a:buChar char="•"/>
            </a:pPr>
            <a:r>
              <a:rPr lang="ru-RU" sz="1100" dirty="0">
                <a:latin typeface="Arial Narrow" panose="020B0606020202030204" pitchFamily="34" charset="0"/>
              </a:rPr>
              <a:t>Система найма сотрудников, ориентированная на привлечение креативных лидеров и профессионалов, стремящихся к постоянному развитию и конкуренции.</a:t>
            </a:r>
          </a:p>
          <a:p>
            <a:pPr marL="171450" indent="-171450" algn="just">
              <a:buFont typeface="Arial" panose="020B0604020202020204" pitchFamily="34" charset="0"/>
              <a:buChar char="•"/>
            </a:pPr>
            <a:r>
              <a:rPr lang="ru-RU" sz="1100" dirty="0">
                <a:latin typeface="Arial Narrow" panose="020B0606020202030204" pitchFamily="34" charset="0"/>
              </a:rPr>
              <a:t>Минимизация бюрократии в управлении проектами. Закрепление отдельных условий работы, согласований, принятий решений для новаторских проектов.</a:t>
            </a:r>
          </a:p>
          <a:p>
            <a:pPr marL="171450" indent="-171450" algn="just">
              <a:buFont typeface="Arial" panose="020B0604020202020204" pitchFamily="34" charset="0"/>
              <a:buChar char="•"/>
            </a:pPr>
            <a:r>
              <a:rPr lang="ru-RU" sz="1100" dirty="0">
                <a:latin typeface="Arial Narrow" panose="020B0606020202030204" pitchFamily="34" charset="0"/>
              </a:rPr>
              <a:t>Креативная среда: стимулирование сотрудников создавать, улучшать, оптимизировать процессы, продукты и услуги.</a:t>
            </a:r>
          </a:p>
        </p:txBody>
      </p:sp>
      <p:sp>
        <p:nvSpPr>
          <p:cNvPr id="5" name="TextBox 4"/>
          <p:cNvSpPr txBox="1"/>
          <p:nvPr/>
        </p:nvSpPr>
        <p:spPr>
          <a:xfrm>
            <a:off x="4770485" y="1007877"/>
            <a:ext cx="4213943" cy="1954381"/>
          </a:xfrm>
          <a:prstGeom prst="rect">
            <a:avLst/>
          </a:prstGeom>
          <a:noFill/>
        </p:spPr>
        <p:txBody>
          <a:bodyPr wrap="square" numCol="1" rtlCol="0">
            <a:spAutoFit/>
          </a:bodyPr>
          <a:lstStyle/>
          <a:p>
            <a:r>
              <a:rPr lang="ru-RU" sz="1100" b="1" dirty="0">
                <a:latin typeface="Arial Narrow" pitchFamily="34" charset="0"/>
              </a:rPr>
              <a:t>Для людей, обладающих этой чертой, не характерно:</a:t>
            </a:r>
            <a:endParaRPr lang="ru-RU" sz="1100" dirty="0">
              <a:latin typeface="Arial Narrow" pitchFamily="34" charset="0"/>
            </a:endParaRPr>
          </a:p>
          <a:p>
            <a:pPr marL="171450" indent="-171450" algn="just">
              <a:buFont typeface="Arial" panose="020B0604020202020204" pitchFamily="34" charset="0"/>
              <a:buChar char="•"/>
            </a:pPr>
            <a:r>
              <a:rPr lang="ru-RU" sz="1100" dirty="0">
                <a:latin typeface="Arial Narrow" pitchFamily="34" charset="0"/>
              </a:rPr>
              <a:t>Не любить нововведения и не стремиться их внедрять. Основная задача – избегать конфликтов с руководством и коллективом.</a:t>
            </a:r>
          </a:p>
          <a:p>
            <a:pPr marL="171450" indent="-171450" algn="just">
              <a:buFont typeface="Arial" panose="020B0604020202020204" pitchFamily="34" charset="0"/>
              <a:buChar char="•"/>
            </a:pPr>
            <a:r>
              <a:rPr lang="ru-RU" sz="1100" dirty="0">
                <a:latin typeface="Arial Narrow" pitchFamily="34" charset="0"/>
              </a:rPr>
              <a:t>Настраивать коллектив против нововведений, оптимизаций, критиковать инновации.</a:t>
            </a:r>
          </a:p>
          <a:p>
            <a:pPr marL="171450" indent="-171450" algn="just">
              <a:buFont typeface="Arial" panose="020B0604020202020204" pitchFamily="34" charset="0"/>
              <a:buChar char="•"/>
            </a:pPr>
            <a:r>
              <a:rPr lang="ru-RU" sz="1100" dirty="0">
                <a:latin typeface="Arial Narrow" pitchFamily="34" charset="0"/>
              </a:rPr>
              <a:t>Демонстрировать приверженность стабильности, старым проверенным методам работы.</a:t>
            </a:r>
          </a:p>
          <a:p>
            <a:pPr marL="171450" indent="-171450" algn="just">
              <a:buFont typeface="Arial" panose="020B0604020202020204" pitchFamily="34" charset="0"/>
              <a:buChar char="•"/>
            </a:pPr>
            <a:r>
              <a:rPr lang="ru-RU" sz="1100" dirty="0">
                <a:latin typeface="Arial Narrow" pitchFamily="34" charset="0"/>
              </a:rPr>
              <a:t>Придерживаться вертикальной иерархии власти, отдавать предпочтение должностям, а не знаниям.</a:t>
            </a:r>
          </a:p>
          <a:p>
            <a:pPr marL="171450" indent="-171450" algn="just">
              <a:buFont typeface="Arial" panose="020B0604020202020204" pitchFamily="34" charset="0"/>
              <a:buChar char="•"/>
            </a:pPr>
            <a:r>
              <a:rPr lang="ru-RU" sz="1100" dirty="0">
                <a:latin typeface="Arial Narrow" pitchFamily="34" charset="0"/>
              </a:rPr>
              <a:t>Создавать коллектив на основании готовности сотрудников подчиняться, а не на основании профессионализма и </a:t>
            </a:r>
            <a:r>
              <a:rPr lang="ru-RU" sz="1100" dirty="0" err="1">
                <a:latin typeface="Arial Narrow" pitchFamily="34" charset="0"/>
              </a:rPr>
              <a:t>командности</a:t>
            </a:r>
            <a:r>
              <a:rPr lang="ru-RU" sz="1100" dirty="0">
                <a:latin typeface="Arial Narrow" pitchFamily="34" charset="0"/>
              </a:rPr>
              <a: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extBox 42"/>
          <p:cNvSpPr txBox="1"/>
          <p:nvPr/>
        </p:nvSpPr>
        <p:spPr>
          <a:xfrm>
            <a:off x="232542" y="-10758"/>
            <a:ext cx="6469472" cy="369332"/>
          </a:xfrm>
          <a:prstGeom prst="rect">
            <a:avLst/>
          </a:prstGeom>
          <a:noFill/>
        </p:spPr>
        <p:txBody>
          <a:bodyPr wrap="square" rtlCol="0">
            <a:spAutoFit/>
          </a:bodyPr>
          <a:lstStyle/>
          <a:p>
            <a:r>
              <a:rPr lang="ru-RU" b="1" dirty="0">
                <a:solidFill>
                  <a:srgbClr val="002060"/>
                </a:solidFill>
                <a:latin typeface="Arial Narrow" pitchFamily="34" charset="0"/>
              </a:rPr>
              <a:t>Прогрессивное лидерство:</a:t>
            </a:r>
            <a:endParaRPr lang="ru-RU" dirty="0">
              <a:solidFill>
                <a:srgbClr val="002060"/>
              </a:solidFill>
              <a:latin typeface="Bebas Neue Bold" panose="020B0606020202050201" pitchFamily="34" charset="-52"/>
            </a:endParaRPr>
          </a:p>
        </p:txBody>
      </p:sp>
      <p:graphicFrame>
        <p:nvGraphicFramePr>
          <p:cNvPr id="2" name="Таблица 1"/>
          <p:cNvGraphicFramePr>
            <a:graphicFrameLocks noGrp="1"/>
          </p:cNvGraphicFramePr>
          <p:nvPr>
            <p:extLst>
              <p:ext uri="{D42A27DB-BD31-4B8C-83A1-F6EECF244321}">
                <p14:modId xmlns:p14="http://schemas.microsoft.com/office/powerpoint/2010/main" val="4012566059"/>
              </p:ext>
            </p:extLst>
          </p:nvPr>
        </p:nvGraphicFramePr>
        <p:xfrm>
          <a:off x="232541" y="465607"/>
          <a:ext cx="8567699" cy="4059121"/>
        </p:xfrm>
        <a:graphic>
          <a:graphicData uri="http://schemas.openxmlformats.org/drawingml/2006/table">
            <a:tbl>
              <a:tblPr firstRow="1" firstCol="1" bandRow="1"/>
              <a:tblGrid>
                <a:gridCol w="1526054">
                  <a:extLst>
                    <a:ext uri="{9D8B030D-6E8A-4147-A177-3AD203B41FA5}">
                      <a16:colId xmlns:a16="http://schemas.microsoft.com/office/drawing/2014/main" val="20000"/>
                    </a:ext>
                  </a:extLst>
                </a:gridCol>
                <a:gridCol w="1340747">
                  <a:extLst>
                    <a:ext uri="{9D8B030D-6E8A-4147-A177-3AD203B41FA5}">
                      <a16:colId xmlns:a16="http://schemas.microsoft.com/office/drawing/2014/main" val="20001"/>
                    </a:ext>
                  </a:extLst>
                </a:gridCol>
                <a:gridCol w="1438850">
                  <a:extLst>
                    <a:ext uri="{9D8B030D-6E8A-4147-A177-3AD203B41FA5}">
                      <a16:colId xmlns:a16="http://schemas.microsoft.com/office/drawing/2014/main" val="20002"/>
                    </a:ext>
                  </a:extLst>
                </a:gridCol>
                <a:gridCol w="1438850">
                  <a:extLst>
                    <a:ext uri="{9D8B030D-6E8A-4147-A177-3AD203B41FA5}">
                      <a16:colId xmlns:a16="http://schemas.microsoft.com/office/drawing/2014/main" val="20003"/>
                    </a:ext>
                  </a:extLst>
                </a:gridCol>
                <a:gridCol w="1438850">
                  <a:extLst>
                    <a:ext uri="{9D8B030D-6E8A-4147-A177-3AD203B41FA5}">
                      <a16:colId xmlns:a16="http://schemas.microsoft.com/office/drawing/2014/main" val="20004"/>
                    </a:ext>
                  </a:extLst>
                </a:gridCol>
                <a:gridCol w="1384348">
                  <a:extLst>
                    <a:ext uri="{9D8B030D-6E8A-4147-A177-3AD203B41FA5}">
                      <a16:colId xmlns:a16="http://schemas.microsoft.com/office/drawing/2014/main" val="20005"/>
                    </a:ext>
                  </a:extLst>
                </a:gridCol>
              </a:tblGrid>
              <a:tr h="162189">
                <a:tc rowSpan="2">
                  <a:txBody>
                    <a:bodyPr/>
                    <a:lstStyle/>
                    <a:p>
                      <a:pPr algn="ctr">
                        <a:lnSpc>
                          <a:spcPct val="107000"/>
                        </a:lnSpc>
                        <a:spcAft>
                          <a:spcPts val="0"/>
                        </a:spcAft>
                      </a:pPr>
                      <a:r>
                        <a:rPr lang="ru-RU" sz="1200" b="1"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ПРОГРЕССИВНОЕ ЛИДЕРСТВО</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ct val="107000"/>
                        </a:lnSpc>
                        <a:spcAft>
                          <a:spcPts val="0"/>
                        </a:spcAft>
                      </a:pPr>
                      <a:r>
                        <a:rPr lang="ru-RU" sz="1000" b="1">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Индикаторы </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1 уровень</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2 уровень</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3 уровень</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4 уровень</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07803">
                <a:tc vMerge="1">
                  <a:txBody>
                    <a:bodyPr/>
                    <a:lstStyle/>
                    <a:p>
                      <a:endParaRPr lang="ru-RU"/>
                    </a:p>
                  </a:txBody>
                  <a:tcPr/>
                </a:tc>
                <a:tc vMerge="1">
                  <a:txBody>
                    <a:bodyPr/>
                    <a:lstStyle/>
                    <a:p>
                      <a:endParaRPr lang="ru-RU"/>
                    </a:p>
                  </a:txBody>
                  <a:tcPr/>
                </a:tc>
                <a:tc>
                  <a:txBody>
                    <a:bodyPr/>
                    <a:lstStyle/>
                    <a:p>
                      <a:pPr algn="ctr">
                        <a:lnSpc>
                          <a:spcPct val="107000"/>
                        </a:lnSpc>
                        <a:spcAft>
                          <a:spcPts val="0"/>
                        </a:spcAft>
                      </a:pPr>
                      <a:r>
                        <a:rPr lang="ru-RU" sz="1000" b="1">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Лидер поневоле</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b="1">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Неуверенное лидерство</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b="1">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Последователь первопроходцев</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b="1">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Двигатель прогресса, первопроходец</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368270">
                <a:tc>
                  <a:txBody>
                    <a:bodyPr/>
                    <a:lstStyle/>
                    <a:p>
                      <a:pPr algn="ctr">
                        <a:lnSpc>
                          <a:spcPct val="107000"/>
                        </a:lnSpc>
                        <a:spcAft>
                          <a:spcPts val="0"/>
                        </a:spcAft>
                      </a:pPr>
                      <a:r>
                        <a:rPr lang="ru-RU" sz="100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Способность реформировать, преобразовывать процессы и системы, внедрять изменения. Умение определять и развивать лидеров, создавать коллектив для работы в условиях неопределенности. Создатель культуры предприятия.</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1) Инициативность в создании новых процессов, продуктов, систем или их значительной трансформации.</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2)Умение находить, оценивать и распределять ресурсы.</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3)Умение создавать коллектив единомышленников и вести его к цели.</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4) Умение определять и развивать лидеров-последователей своего дела 5)Способность "продавать" свои идеи и достижения коллектива.</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В создании новых процессов, продуктов или систем может принимать участие под давлением обстоятельств. Не стремится быть лидером нововведений. Не умеет находить ресурсы, даже имея качественные идеи. Видит единомышленников, но не умеет строить с ними устойчивые отношения для достижения целей. Как правило, не терпит других лидеров в своем коллективе из-за страха потерять власть. Не может "продать" свои идеи для получения ресурсов и отстоять достижения коллектива.</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9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Может быть инициатором новых идей, процессов, систем. При этом, уступает большую часть работы и результатов более сильному лидеру. Не всегда умеет найти ресурсы и доказать ценность продвигаемой идеи или результатов коллектива. Способен привлечь для участия в работе над своей идеей людей, не обладающих или обладающих слабыми лидерскими качествами. </a:t>
                      </a:r>
                      <a:r>
                        <a:rPr lang="ru-RU" sz="900" dirty="0">
                          <a:effectLst/>
                          <a:latin typeface="Arial Narrow" panose="020B0606020202030204" pitchFamily="34" charset="0"/>
                          <a:ea typeface="Times New Roman" panose="02020603050405020304" pitchFamily="18" charset="0"/>
                          <a:cs typeface="Arial" panose="020B0604020202020204" pitchFamily="34" charset="0"/>
                        </a:rPr>
                        <a:t>Наличие других лидеров в своем коллективе воспринимает спокойно, но не стремится их развивать и давать дополнительные возможности. </a:t>
                      </a:r>
                      <a:r>
                        <a:rPr lang="ru-RU" sz="9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Может «продать» свои идеи только в лояльно настроенной среде.</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Выступает инициатором и лидером в создании новых продуктов, процессов, систем на уровне предприятия. Способен достаточно эффективно обеспечить свой проект ресурсами, создать команду, развивать потенциальных лидеров. Способен убедить в ценности своих идей и достижений коллектива более сильных лидеров, если хорошо знает их  приоритеты в работе. </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Создатель, реформатор продуктов, процессов и систем на уровне отрасли. Может увести идею от более слабого лидера и эффективно ее реализовать и развивать. Создает и воодушевляет коллектив. Умеет целенаправленно растить лидеров-последователей для распространения культуры предприятия. Умеет "продавать" инновации, создавая новые рынки сбыта.</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extBox 42"/>
          <p:cNvSpPr txBox="1"/>
          <p:nvPr/>
        </p:nvSpPr>
        <p:spPr>
          <a:xfrm>
            <a:off x="232541" y="-10758"/>
            <a:ext cx="6372653" cy="369332"/>
          </a:xfrm>
          <a:prstGeom prst="rect">
            <a:avLst/>
          </a:prstGeom>
          <a:noFill/>
        </p:spPr>
        <p:txBody>
          <a:bodyPr wrap="square" rtlCol="0">
            <a:spAutoFit/>
          </a:bodyPr>
          <a:lstStyle/>
          <a:p>
            <a:r>
              <a:rPr lang="ru-RU" b="1" dirty="0">
                <a:solidFill>
                  <a:srgbClr val="002060"/>
                </a:solidFill>
                <a:latin typeface="Arial Narrow" pitchFamily="34" charset="0"/>
              </a:rPr>
              <a:t>Кооперация:</a:t>
            </a:r>
            <a:endParaRPr lang="ru-RU" dirty="0">
              <a:solidFill>
                <a:srgbClr val="002060"/>
              </a:solidFill>
              <a:latin typeface="Bebas Neue Bold" panose="020B0606020202050201" pitchFamily="34" charset="-52"/>
            </a:endParaRPr>
          </a:p>
        </p:txBody>
      </p:sp>
      <p:sp>
        <p:nvSpPr>
          <p:cNvPr id="4" name="TextBox 3"/>
          <p:cNvSpPr txBox="1"/>
          <p:nvPr/>
        </p:nvSpPr>
        <p:spPr>
          <a:xfrm>
            <a:off x="293511" y="1027604"/>
            <a:ext cx="4213943" cy="1954381"/>
          </a:xfrm>
          <a:prstGeom prst="rect">
            <a:avLst/>
          </a:prstGeom>
          <a:noFill/>
        </p:spPr>
        <p:txBody>
          <a:bodyPr wrap="square" numCol="1" rtlCol="0">
            <a:spAutoFit/>
          </a:bodyPr>
          <a:lstStyle/>
          <a:p>
            <a:r>
              <a:rPr lang="ru-RU" sz="1100" b="1" dirty="0">
                <a:solidFill>
                  <a:prstClr val="black"/>
                </a:solidFill>
                <a:latin typeface="Arial Narrow" panose="020B0606020202030204" pitchFamily="34" charset="0"/>
              </a:rPr>
              <a:t>Необходимая обстановка:</a:t>
            </a:r>
          </a:p>
          <a:p>
            <a:pPr marL="171450" indent="-171450" algn="just">
              <a:buFont typeface="Arial" panose="020B0604020202020204" pitchFamily="34" charset="0"/>
              <a:buChar char="•"/>
            </a:pPr>
            <a:r>
              <a:rPr lang="ru-RU" sz="1100" dirty="0">
                <a:latin typeface="Arial Narrow" panose="020B0606020202030204" pitchFamily="34" charset="0"/>
              </a:rPr>
              <a:t>Гибкая структура управления: возможность работы командами над разными проектами</a:t>
            </a:r>
          </a:p>
          <a:p>
            <a:pPr marL="171450" indent="-171450" algn="just">
              <a:buFont typeface="Arial" panose="020B0604020202020204" pitchFamily="34" charset="0"/>
              <a:buChar char="•"/>
            </a:pPr>
            <a:r>
              <a:rPr lang="ru-RU" sz="1100" dirty="0">
                <a:latin typeface="Arial Narrow" panose="020B0606020202030204" pitchFamily="34" charset="0"/>
              </a:rPr>
              <a:t>Система мотивации, направленная на поддержание командных достижений и равенства всех членов команды.</a:t>
            </a:r>
          </a:p>
          <a:p>
            <a:pPr marL="171450" indent="-171450" algn="just">
              <a:buFont typeface="Arial" panose="020B0604020202020204" pitchFamily="34" charset="0"/>
              <a:buChar char="•"/>
            </a:pPr>
            <a:r>
              <a:rPr lang="ru-RU" sz="1100" dirty="0">
                <a:latin typeface="Arial Narrow" panose="020B0606020202030204" pitchFamily="34" charset="0"/>
              </a:rPr>
              <a:t>Прозрачная структура управления и систем предприятия, когда сотрудники понимают и могут оценить действия руководителей.</a:t>
            </a:r>
          </a:p>
          <a:p>
            <a:pPr marL="171450" indent="-171450" algn="just">
              <a:buFont typeface="Arial" panose="020B0604020202020204" pitchFamily="34" charset="0"/>
              <a:buChar char="•"/>
            </a:pPr>
            <a:r>
              <a:rPr lang="ru-RU" sz="1100" dirty="0">
                <a:latin typeface="Arial Narrow" panose="020B0606020202030204" pitchFamily="34" charset="0"/>
              </a:rPr>
              <a:t>Система найма сотрудников, ориентированная на привлечение командных лидеров, стремящихся к общим достижениям.</a:t>
            </a:r>
          </a:p>
          <a:p>
            <a:pPr marL="171450" indent="-171450" algn="just">
              <a:buFont typeface="Arial" panose="020B0604020202020204" pitchFamily="34" charset="0"/>
              <a:buChar char="•"/>
            </a:pPr>
            <a:r>
              <a:rPr lang="ru-RU" sz="1100" dirty="0">
                <a:latin typeface="Arial Narrow" panose="020B0606020202030204" pitchFamily="34" charset="0"/>
              </a:rPr>
              <a:t>Система обучения и развития, направленная на развитие командности, умение строить эффективные взаимоотношения в команде.</a:t>
            </a:r>
          </a:p>
        </p:txBody>
      </p:sp>
      <p:sp>
        <p:nvSpPr>
          <p:cNvPr id="5" name="TextBox 4"/>
          <p:cNvSpPr txBox="1"/>
          <p:nvPr/>
        </p:nvSpPr>
        <p:spPr>
          <a:xfrm>
            <a:off x="4770485" y="1007877"/>
            <a:ext cx="4213943" cy="1615827"/>
          </a:xfrm>
          <a:prstGeom prst="rect">
            <a:avLst/>
          </a:prstGeom>
          <a:noFill/>
        </p:spPr>
        <p:txBody>
          <a:bodyPr wrap="square" numCol="1" rtlCol="0">
            <a:spAutoFit/>
          </a:bodyPr>
          <a:lstStyle/>
          <a:p>
            <a:r>
              <a:rPr lang="ru-RU" sz="1100" b="1" dirty="0">
                <a:solidFill>
                  <a:prstClr val="black"/>
                </a:solidFill>
                <a:latin typeface="Arial Narrow" pitchFamily="34" charset="0"/>
              </a:rPr>
              <a:t>Для людей, обладающих этой чертой, не характерно:</a:t>
            </a:r>
            <a:endParaRPr lang="ru-RU" sz="1100" dirty="0">
              <a:solidFill>
                <a:prstClr val="black"/>
              </a:solidFill>
              <a:latin typeface="Arial Narrow" pitchFamily="34" charset="0"/>
            </a:endParaRPr>
          </a:p>
          <a:p>
            <a:pPr marL="171450" indent="-171450" algn="just">
              <a:buFont typeface="Arial" panose="020B0604020202020204" pitchFamily="34" charset="0"/>
              <a:buChar char="•"/>
            </a:pPr>
            <a:r>
              <a:rPr lang="ru-RU" sz="1100" dirty="0">
                <a:latin typeface="Arial Narrow" panose="020B0606020202030204" pitchFamily="34" charset="0"/>
              </a:rPr>
              <a:t>Демонстрировать собственное превосходство в коллективе.</a:t>
            </a:r>
          </a:p>
          <a:p>
            <a:pPr marL="171450" indent="-171450" algn="just">
              <a:buFont typeface="Arial" panose="020B0604020202020204" pitchFamily="34" charset="0"/>
              <a:buChar char="•"/>
            </a:pPr>
            <a:r>
              <a:rPr lang="ru-RU" sz="1100" dirty="0">
                <a:latin typeface="Arial Narrow" panose="020B0606020202030204" pitchFamily="34" charset="0"/>
              </a:rPr>
              <a:t>Отстаивать только свою точку зрения.</a:t>
            </a:r>
          </a:p>
          <a:p>
            <a:pPr marL="171450" indent="-171450" algn="just">
              <a:buFont typeface="Arial" panose="020B0604020202020204" pitchFamily="34" charset="0"/>
              <a:buChar char="•"/>
            </a:pPr>
            <a:r>
              <a:rPr lang="ru-RU" sz="1100" dirty="0">
                <a:latin typeface="Arial Narrow" panose="020B0606020202030204" pitchFamily="34" charset="0"/>
              </a:rPr>
              <a:t>Проявлять открытую конкуренцию с другими лидерами и стремится к единовластию.</a:t>
            </a:r>
          </a:p>
          <a:p>
            <a:pPr marL="171450" indent="-171450" algn="just">
              <a:buFont typeface="Arial" panose="020B0604020202020204" pitchFamily="34" charset="0"/>
              <a:buChar char="•"/>
            </a:pPr>
            <a:r>
              <a:rPr lang="ru-RU" sz="1100" dirty="0">
                <a:latin typeface="Arial Narrow" panose="020B0606020202030204" pitchFamily="34" charset="0"/>
              </a:rPr>
              <a:t>Не считаться с интересами команды и инициировать конфликты.</a:t>
            </a:r>
          </a:p>
          <a:p>
            <a:pPr marL="171450" indent="-171450" algn="just">
              <a:buFont typeface="Arial" panose="020B0604020202020204" pitchFamily="34" charset="0"/>
              <a:buChar char="•"/>
            </a:pPr>
            <a:r>
              <a:rPr lang="ru-RU" sz="1100" dirty="0">
                <a:latin typeface="Arial Narrow" panose="020B0606020202030204" pitchFamily="34" charset="0"/>
              </a:rPr>
              <a:t>«Играть в игры»: плести интриги, сплетничать, поддерживать действия, противоречащие целям команды, настраивать членов команды друг против друга преследуя свои интересы.</a:t>
            </a:r>
            <a:endParaRPr lang="ru-RU" sz="1100" dirty="0">
              <a:effectLst/>
              <a:latin typeface="Arial Narrow" panose="020B0606020202030204" pitchFamily="34" charset="0"/>
            </a:endParaRPr>
          </a:p>
        </p:txBody>
      </p:sp>
    </p:spTree>
    <p:extLst>
      <p:ext uri="{BB962C8B-B14F-4D97-AF65-F5344CB8AC3E}">
        <p14:creationId xmlns:p14="http://schemas.microsoft.com/office/powerpoint/2010/main" val="3728426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extBox 42"/>
          <p:cNvSpPr txBox="1"/>
          <p:nvPr/>
        </p:nvSpPr>
        <p:spPr>
          <a:xfrm>
            <a:off x="232542" y="-10758"/>
            <a:ext cx="6469472" cy="369332"/>
          </a:xfrm>
          <a:prstGeom prst="rect">
            <a:avLst/>
          </a:prstGeom>
          <a:noFill/>
        </p:spPr>
        <p:txBody>
          <a:bodyPr wrap="square" rtlCol="0">
            <a:spAutoFit/>
          </a:bodyPr>
          <a:lstStyle/>
          <a:p>
            <a:r>
              <a:rPr lang="ru-RU" b="1" dirty="0">
                <a:solidFill>
                  <a:srgbClr val="002060"/>
                </a:solidFill>
                <a:latin typeface="Arial Narrow" pitchFamily="34" charset="0"/>
              </a:rPr>
              <a:t>Кооперация:</a:t>
            </a:r>
            <a:endParaRPr lang="ru-RU" dirty="0">
              <a:solidFill>
                <a:srgbClr val="002060"/>
              </a:solidFill>
              <a:latin typeface="Bebas Neue Bold" panose="020B0606020202050201" pitchFamily="34" charset="-52"/>
            </a:endParaRPr>
          </a:p>
        </p:txBody>
      </p:sp>
      <p:graphicFrame>
        <p:nvGraphicFramePr>
          <p:cNvPr id="3" name="Таблица 2"/>
          <p:cNvGraphicFramePr>
            <a:graphicFrameLocks noGrp="1"/>
          </p:cNvGraphicFramePr>
          <p:nvPr>
            <p:extLst>
              <p:ext uri="{D42A27DB-BD31-4B8C-83A1-F6EECF244321}">
                <p14:modId xmlns:p14="http://schemas.microsoft.com/office/powerpoint/2010/main" val="1204051195"/>
              </p:ext>
            </p:extLst>
          </p:nvPr>
        </p:nvGraphicFramePr>
        <p:xfrm>
          <a:off x="283895" y="441076"/>
          <a:ext cx="8371966" cy="4213426"/>
        </p:xfrm>
        <a:graphic>
          <a:graphicData uri="http://schemas.openxmlformats.org/drawingml/2006/table">
            <a:tbl>
              <a:tblPr firstRow="1" firstCol="1" bandRow="1"/>
              <a:tblGrid>
                <a:gridCol w="1366150">
                  <a:extLst>
                    <a:ext uri="{9D8B030D-6E8A-4147-A177-3AD203B41FA5}">
                      <a16:colId xmlns:a16="http://schemas.microsoft.com/office/drawing/2014/main" val="20000"/>
                    </a:ext>
                  </a:extLst>
                </a:gridCol>
                <a:gridCol w="1377876">
                  <a:extLst>
                    <a:ext uri="{9D8B030D-6E8A-4147-A177-3AD203B41FA5}">
                      <a16:colId xmlns:a16="http://schemas.microsoft.com/office/drawing/2014/main" val="20001"/>
                    </a:ext>
                  </a:extLst>
                </a:gridCol>
                <a:gridCol w="1420436">
                  <a:extLst>
                    <a:ext uri="{9D8B030D-6E8A-4147-A177-3AD203B41FA5}">
                      <a16:colId xmlns:a16="http://schemas.microsoft.com/office/drawing/2014/main" val="20002"/>
                    </a:ext>
                  </a:extLst>
                </a:gridCol>
                <a:gridCol w="1420436">
                  <a:extLst>
                    <a:ext uri="{9D8B030D-6E8A-4147-A177-3AD203B41FA5}">
                      <a16:colId xmlns:a16="http://schemas.microsoft.com/office/drawing/2014/main" val="20003"/>
                    </a:ext>
                  </a:extLst>
                </a:gridCol>
                <a:gridCol w="1420436">
                  <a:extLst>
                    <a:ext uri="{9D8B030D-6E8A-4147-A177-3AD203B41FA5}">
                      <a16:colId xmlns:a16="http://schemas.microsoft.com/office/drawing/2014/main" val="20004"/>
                    </a:ext>
                  </a:extLst>
                </a:gridCol>
                <a:gridCol w="1366632">
                  <a:extLst>
                    <a:ext uri="{9D8B030D-6E8A-4147-A177-3AD203B41FA5}">
                      <a16:colId xmlns:a16="http://schemas.microsoft.com/office/drawing/2014/main" val="20005"/>
                    </a:ext>
                  </a:extLst>
                </a:gridCol>
              </a:tblGrid>
              <a:tr h="92012">
                <a:tc rowSpan="2">
                  <a:txBody>
                    <a:bodyPr/>
                    <a:lstStyle/>
                    <a:p>
                      <a:pPr algn="ctr">
                        <a:lnSpc>
                          <a:spcPct val="107000"/>
                        </a:lnSpc>
                        <a:spcAft>
                          <a:spcPts val="0"/>
                        </a:spcAft>
                      </a:pPr>
                      <a:r>
                        <a:rPr lang="ru-RU" sz="1200" b="1"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КООПЕРАЦИЯ</a:t>
                      </a:r>
                      <a:endParaRPr lang="ru-RU" sz="12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29519" marR="295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Индикаторы</a:t>
                      </a:r>
                      <a:endParaRPr lang="ru-RU" sz="10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29519" marR="295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1 уровень</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9519" marR="295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2 уровень</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29519" marR="295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3 уровень</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9519" marR="295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4 уровень</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29519" marR="295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85849">
                <a:tc vMerge="1">
                  <a:txBody>
                    <a:bodyPr/>
                    <a:lstStyle/>
                    <a:p>
                      <a:endParaRPr lang="ru-RU"/>
                    </a:p>
                  </a:txBody>
                  <a:tcPr/>
                </a:tc>
                <a:tc vMerge="1">
                  <a:txBody>
                    <a:bodyPr/>
                    <a:lstStyle/>
                    <a:p>
                      <a:endParaRPr lang="ru-RU"/>
                    </a:p>
                  </a:txBody>
                  <a:tcPr/>
                </a:tc>
                <a:tc>
                  <a:txBody>
                    <a:bodyPr/>
                    <a:lstStyle/>
                    <a:p>
                      <a:pPr algn="ctr">
                        <a:lnSpc>
                          <a:spcPct val="107000"/>
                        </a:lnSpc>
                        <a:spcAft>
                          <a:spcPts val="0"/>
                        </a:spcAft>
                      </a:pPr>
                      <a:r>
                        <a:rPr lang="ru-RU" sz="1000" b="1"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Узкая кооперация направлена на достижение своих целей</a:t>
                      </a:r>
                      <a:endParaRPr lang="ru-RU" sz="10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29519" marR="295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b="1"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Кооперация как необходимость</a:t>
                      </a:r>
                      <a:endParaRPr lang="ru-RU" sz="10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29519" marR="295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b="1"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Осознанное стремление к кооперации для эффективной работы системы</a:t>
                      </a:r>
                      <a:endParaRPr lang="ru-RU" sz="10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29519" marR="295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b="1">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Идейный лидер командной работы </a:t>
                      </a:r>
                      <a:endParaRPr lang="ru-RU" sz="1000">
                        <a:effectLst/>
                        <a:latin typeface="Arial Narrow" panose="020B0606020202030204" pitchFamily="34" charset="0"/>
                        <a:ea typeface="Calibri" panose="020F0502020204030204" pitchFamily="34" charset="0"/>
                        <a:cs typeface="Times New Roman" panose="02020603050405020304" pitchFamily="18" charset="0"/>
                      </a:endParaRPr>
                    </a:p>
                  </a:txBody>
                  <a:tcPr marL="29519" marR="295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418913">
                <a:tc>
                  <a:txBody>
                    <a:bodyPr/>
                    <a:lstStyle/>
                    <a:p>
                      <a:pPr algn="ct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Стремление к объединению с людьми по принципу единомыслия для реализации социально ответственных действий в контексте развития (прогресса) общечеловеческих ценностей. Способность объединять свои действия и усилия с командой. Стремление к консенсусу в конфликтах как к самой эффективной форме их разрешения. Стремление «не играть в игры».</a:t>
                      </a:r>
                      <a:endParaRPr lang="ru-RU" sz="10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29519" marR="295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a:lnSpc>
                          <a:spcPct val="107000"/>
                        </a:lnSpc>
                        <a:spcAft>
                          <a:spcPts val="0"/>
                        </a:spcAft>
                      </a:pPr>
                      <a:r>
                        <a:rPr lang="ru-RU" sz="9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1) Умение находить общие интересы и объединять команду.</a:t>
                      </a:r>
                      <a:endParaRPr lang="ru-RU" sz="900" dirty="0">
                        <a:effectLst/>
                        <a:latin typeface="Arial Narrow" panose="020B0606020202030204" pitchFamily="34" charset="0"/>
                        <a:ea typeface="Calibri" panose="020F0502020204030204" pitchFamily="34" charset="0"/>
                        <a:cs typeface="Times New Roman" panose="02020603050405020304" pitchFamily="18" charset="0"/>
                      </a:endParaRPr>
                    </a:p>
                    <a:p>
                      <a:pPr marL="0" algn="l">
                        <a:lnSpc>
                          <a:spcPct val="107000"/>
                        </a:lnSpc>
                        <a:spcAft>
                          <a:spcPts val="0"/>
                        </a:spcAft>
                      </a:pPr>
                      <a:r>
                        <a:rPr lang="ru-RU" sz="9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2) Стремление поддерживать и мотивировать команду своими действиями, направленными на реализацию общих целей.</a:t>
                      </a:r>
                      <a:endParaRPr lang="ru-RU" sz="900" dirty="0">
                        <a:effectLst/>
                        <a:latin typeface="Arial Narrow" panose="020B0606020202030204" pitchFamily="34" charset="0"/>
                        <a:ea typeface="Calibri" panose="020F0502020204030204" pitchFamily="34" charset="0"/>
                        <a:cs typeface="Times New Roman" panose="02020603050405020304" pitchFamily="18" charset="0"/>
                      </a:endParaRPr>
                    </a:p>
                    <a:p>
                      <a:pPr marL="0" algn="l">
                        <a:lnSpc>
                          <a:spcPct val="107000"/>
                        </a:lnSpc>
                        <a:spcAft>
                          <a:spcPts val="0"/>
                        </a:spcAft>
                      </a:pPr>
                      <a:r>
                        <a:rPr lang="ru-RU" sz="9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3) Проявление уважения к лидерству других членов команды, умение оставаться в рамках своей командной роли.</a:t>
                      </a:r>
                      <a:endParaRPr lang="ru-RU" sz="900" dirty="0">
                        <a:effectLst/>
                        <a:latin typeface="Arial Narrow" panose="020B0606020202030204" pitchFamily="34" charset="0"/>
                        <a:ea typeface="Calibri" panose="020F0502020204030204" pitchFamily="34" charset="0"/>
                        <a:cs typeface="Times New Roman" panose="02020603050405020304" pitchFamily="18" charset="0"/>
                      </a:endParaRPr>
                    </a:p>
                    <a:p>
                      <a:pPr marL="0" algn="l">
                        <a:lnSpc>
                          <a:spcPct val="107000"/>
                        </a:lnSpc>
                        <a:spcAft>
                          <a:spcPts val="0"/>
                        </a:spcAft>
                      </a:pPr>
                      <a:r>
                        <a:rPr lang="ru-RU" sz="9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4) Стремление искать решение спорных задач, максимально удовлетворяющее интересы всех членов команды.</a:t>
                      </a:r>
                      <a:endParaRPr lang="ru-RU" sz="900" dirty="0">
                        <a:effectLst/>
                        <a:latin typeface="Arial Narrow" panose="020B0606020202030204" pitchFamily="34" charset="0"/>
                        <a:ea typeface="Calibri" panose="020F0502020204030204" pitchFamily="34" charset="0"/>
                        <a:cs typeface="Times New Roman" panose="02020603050405020304" pitchFamily="18" charset="0"/>
                      </a:endParaRPr>
                    </a:p>
                    <a:p>
                      <a:pPr marL="0" algn="l">
                        <a:lnSpc>
                          <a:spcPct val="107000"/>
                        </a:lnSpc>
                        <a:spcAft>
                          <a:spcPts val="0"/>
                        </a:spcAft>
                      </a:pPr>
                      <a:r>
                        <a:rPr lang="ru-RU" sz="9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5) Стремление к открытым, ясным действиям, понятным всем членам команды и соответствующим заявленным целям.</a:t>
                      </a:r>
                      <a:endParaRPr lang="ru-RU" sz="9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29519" marR="295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Видит некоторые общие интересы. Способен объединить их для достижения, в первую очередь, своих целей. Не всегда проявляет уважение к чужому лидерству, так как воспринимает его как угрозу. Стремится искать решение задач, удовлетворяющее, в первую очередь, собственные интересы. Действия не всегда объяснимы и понятны для членов команды. В некоторых случаях цели и поступки явно противоречат друг другу.</a:t>
                      </a:r>
                      <a:endParaRPr lang="ru-RU" sz="10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29519" marR="295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9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Видит очевидные общие интересы и способен объединять их для реализации командных целей. Проявляет умеренное стремление к действиям, направленным на реализацию общих целей. Демонстрирует уважение к лидерству других членов команды, но не стремится поддерживать его даже при очевидном положительном эффекте для достижения общих целей. Стремится к консенсусу для сохранения позитивной рабочей обстановки, так как работать с конфликтами не умеет. Действия почти всегда понятны и объяснимы, но не всегда соответствуют заявленным целям. </a:t>
                      </a:r>
                      <a:endParaRPr lang="ru-RU" sz="9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29519" marR="295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Видит общие интересы и способен объединять их для реализации командных целей. Стремится поддерживать и мотивировать команду своими действиями при условии необходимости. Проявляет уважение к лидерству других членов команды, но иногда может вступить в конфронтацию. Стремится к консенсусу, потому что понимает его эффективность. Действия понятные, объяснимы и почти всегда соответствуют заявленным целям.</a:t>
                      </a:r>
                      <a:endParaRPr lang="ru-RU" sz="10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29519" marR="295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9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Видит общие интересы и стремится к их объединению для реализации командной цели. Активно поддерживает команду своими действиями, может делать больше, чем другие члены команды. Проявляет позитивное уважение к чужому лидерству, воспринимая его как возможность развития всей команды. Стремится к консенсусу в решении любых вопросов, выступает эффективным модератором конфликтов. Его действия всегда соответствуют заявленным целям и понятны всем членам команды.</a:t>
                      </a:r>
                      <a:endParaRPr lang="ru-RU" sz="9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29519" marR="295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6028834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7C5FD900-BDE7-441E-9CB3-4967E75D0088}" type="slidenum">
              <a:rPr lang="ru-RU" smtClean="0">
                <a:solidFill>
                  <a:prstClr val="black">
                    <a:lumMod val="75000"/>
                    <a:lumOff val="25000"/>
                  </a:prstClr>
                </a:solidFill>
              </a:rPr>
              <a:pPr/>
              <a:t>2</a:t>
            </a:fld>
            <a:endParaRPr lang="ru-RU" dirty="0">
              <a:solidFill>
                <a:prstClr val="black">
                  <a:lumMod val="75000"/>
                  <a:lumOff val="25000"/>
                </a:prstClr>
              </a:solidFill>
            </a:endParaRPr>
          </a:p>
        </p:txBody>
      </p:sp>
      <p:sp>
        <p:nvSpPr>
          <p:cNvPr id="3" name="Прямоугольник 2"/>
          <p:cNvSpPr/>
          <p:nvPr/>
        </p:nvSpPr>
        <p:spPr>
          <a:xfrm>
            <a:off x="2948152" y="1097323"/>
            <a:ext cx="1615883" cy="744468"/>
          </a:xfrm>
          <a:prstGeom prst="rect">
            <a:avLst/>
          </a:prstGeom>
          <a:solidFill>
            <a:schemeClr val="accent1">
              <a:lumMod val="20000"/>
              <a:lumOff val="80000"/>
            </a:schemeClr>
          </a:solidFill>
        </p:spPr>
        <p:style>
          <a:lnRef idx="2">
            <a:schemeClr val="accent5"/>
          </a:lnRef>
          <a:fillRef idx="1">
            <a:schemeClr val="lt1"/>
          </a:fillRef>
          <a:effectRef idx="0">
            <a:schemeClr val="accent5"/>
          </a:effectRef>
          <a:fontRef idx="minor">
            <a:schemeClr val="dk1"/>
          </a:fontRef>
        </p:style>
        <p:txBody>
          <a:bodyPr rtlCol="0" anchor="ctr"/>
          <a:lstStyle/>
          <a:p>
            <a:pPr algn="ctr"/>
            <a:r>
              <a:rPr lang="en-US" sz="1400" b="1" dirty="0">
                <a:latin typeface="Arial Narrow" panose="020B0606020202030204" pitchFamily="34" charset="0"/>
              </a:rPr>
              <a:t>QUALIFICATION</a:t>
            </a:r>
          </a:p>
          <a:p>
            <a:pPr algn="ctr"/>
            <a:r>
              <a:rPr lang="ru-RU" sz="1400" dirty="0">
                <a:latin typeface="Arial Narrow" panose="020B0606020202030204" pitchFamily="34" charset="0"/>
              </a:rPr>
              <a:t>КВАЛИФИКАЦИЯ</a:t>
            </a:r>
          </a:p>
        </p:txBody>
      </p:sp>
      <p:sp>
        <p:nvSpPr>
          <p:cNvPr id="5" name="Прямоугольник 4"/>
          <p:cNvSpPr/>
          <p:nvPr/>
        </p:nvSpPr>
        <p:spPr>
          <a:xfrm>
            <a:off x="2840542" y="2459008"/>
            <a:ext cx="1810286" cy="677256"/>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sz="1400" b="1" dirty="0">
                <a:latin typeface="Arial Narrow" panose="020B0606020202030204" pitchFamily="34" charset="0"/>
              </a:rPr>
              <a:t>COMPETENCES</a:t>
            </a:r>
          </a:p>
          <a:p>
            <a:pPr algn="ctr"/>
            <a:r>
              <a:rPr lang="ru-RU" sz="1400" dirty="0">
                <a:latin typeface="Arial Narrow" panose="020B0606020202030204" pitchFamily="34" charset="0"/>
              </a:rPr>
              <a:t>КОМПЕТЕНЦИИ</a:t>
            </a:r>
          </a:p>
        </p:txBody>
      </p:sp>
      <p:sp>
        <p:nvSpPr>
          <p:cNvPr id="6" name="Прямоугольник 5"/>
          <p:cNvSpPr/>
          <p:nvPr/>
        </p:nvSpPr>
        <p:spPr>
          <a:xfrm>
            <a:off x="6114648" y="1545021"/>
            <a:ext cx="2256842" cy="759976"/>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sz="1400" dirty="0">
                <a:latin typeface="Arial Narrow" panose="020B0606020202030204" pitchFamily="34" charset="0"/>
              </a:rPr>
              <a:t>HARD </a:t>
            </a:r>
            <a:r>
              <a:rPr lang="en-US" sz="1400" b="1" dirty="0">
                <a:latin typeface="Arial Narrow" panose="020B0606020202030204" pitchFamily="34" charset="0"/>
              </a:rPr>
              <a:t>SKILLS</a:t>
            </a:r>
          </a:p>
          <a:p>
            <a:pPr algn="ctr"/>
            <a:r>
              <a:rPr lang="ru-RU" sz="1400" dirty="0">
                <a:latin typeface="Arial Narrow" panose="020B0606020202030204" pitchFamily="34" charset="0"/>
              </a:rPr>
              <a:t>ПРОФЕССИОНАЛЬНЫЕ НАВЫКИ (УМЕНИЯ)</a:t>
            </a:r>
          </a:p>
        </p:txBody>
      </p:sp>
      <p:sp>
        <p:nvSpPr>
          <p:cNvPr id="7" name="Прямоугольник 6"/>
          <p:cNvSpPr/>
          <p:nvPr/>
        </p:nvSpPr>
        <p:spPr>
          <a:xfrm>
            <a:off x="5406791" y="2505348"/>
            <a:ext cx="1649064" cy="630916"/>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sz="1400" dirty="0">
                <a:latin typeface="Arial Narrow" panose="020B0606020202030204" pitchFamily="34" charset="0"/>
              </a:rPr>
              <a:t>SOFT </a:t>
            </a:r>
            <a:r>
              <a:rPr lang="en-US" sz="1400" b="1" dirty="0">
                <a:latin typeface="Arial Narrow" panose="020B0606020202030204" pitchFamily="34" charset="0"/>
              </a:rPr>
              <a:t>SKILLS</a:t>
            </a:r>
          </a:p>
          <a:p>
            <a:pPr algn="ctr"/>
            <a:r>
              <a:rPr lang="ru-RU" sz="1400" dirty="0">
                <a:latin typeface="Arial Narrow" panose="020B0606020202030204" pitchFamily="34" charset="0"/>
              </a:rPr>
              <a:t>ДЕЛОВЫЕ НАВЫКИ</a:t>
            </a:r>
          </a:p>
        </p:txBody>
      </p:sp>
      <p:sp>
        <p:nvSpPr>
          <p:cNvPr id="8" name="TextBox 7"/>
          <p:cNvSpPr txBox="1"/>
          <p:nvPr/>
        </p:nvSpPr>
        <p:spPr>
          <a:xfrm>
            <a:off x="468313" y="-60728"/>
            <a:ext cx="8656333" cy="461665"/>
          </a:xfrm>
          <a:prstGeom prst="rect">
            <a:avLst/>
          </a:prstGeom>
          <a:noFill/>
        </p:spPr>
        <p:txBody>
          <a:bodyPr wrap="square" rtlCol="0">
            <a:spAutoFit/>
          </a:bodyPr>
          <a:lstStyle/>
          <a:p>
            <a:r>
              <a:rPr lang="ru-RU" sz="2400" b="1" dirty="0">
                <a:solidFill>
                  <a:prstClr val="black">
                    <a:lumMod val="50000"/>
                    <a:lumOff val="50000"/>
                  </a:prstClr>
                </a:solidFill>
                <a:latin typeface="Arial Narrow" pitchFamily="34" charset="0"/>
              </a:rPr>
              <a:t>Компетентностный подход: взаимосвязь основных понятий</a:t>
            </a:r>
            <a:endParaRPr lang="ru-RU" sz="2400" dirty="0">
              <a:solidFill>
                <a:prstClr val="black">
                  <a:lumMod val="50000"/>
                  <a:lumOff val="50000"/>
                </a:prstClr>
              </a:solidFill>
              <a:latin typeface="Bebas Neue Bold" panose="020B0606020202050201" pitchFamily="34" charset="-52"/>
            </a:endParaRPr>
          </a:p>
        </p:txBody>
      </p:sp>
      <p:sp>
        <p:nvSpPr>
          <p:cNvPr id="14" name="Прямоугольник 13"/>
          <p:cNvSpPr/>
          <p:nvPr/>
        </p:nvSpPr>
        <p:spPr>
          <a:xfrm>
            <a:off x="4748859" y="2728439"/>
            <a:ext cx="559901" cy="336805"/>
          </a:xfrm>
          <a:prstGeom prst="rect">
            <a:avLst/>
          </a:prstGeom>
          <a:ln>
            <a:noFill/>
          </a:ln>
        </p:spPr>
        <p:style>
          <a:lnRef idx="2">
            <a:schemeClr val="accent5"/>
          </a:lnRef>
          <a:fillRef idx="1">
            <a:schemeClr val="lt1"/>
          </a:fillRef>
          <a:effectRef idx="0">
            <a:schemeClr val="accent5"/>
          </a:effectRef>
          <a:fontRef idx="minor">
            <a:schemeClr val="dk1"/>
          </a:fontRef>
        </p:style>
        <p:txBody>
          <a:bodyPr rtlCol="0" anchor="ctr"/>
          <a:lstStyle/>
          <a:p>
            <a:pPr algn="ctr"/>
            <a:r>
              <a:rPr lang="ru-RU" sz="1400" b="1" dirty="0">
                <a:solidFill>
                  <a:schemeClr val="accent1">
                    <a:lumMod val="75000"/>
                  </a:schemeClr>
                </a:solidFill>
                <a:latin typeface="Arial Narrow" panose="020B0606020202030204" pitchFamily="34" charset="0"/>
              </a:rPr>
              <a:t>ИЛИ</a:t>
            </a:r>
          </a:p>
        </p:txBody>
      </p:sp>
      <p:sp>
        <p:nvSpPr>
          <p:cNvPr id="16" name="Прямоугольник 15"/>
          <p:cNvSpPr/>
          <p:nvPr/>
        </p:nvSpPr>
        <p:spPr>
          <a:xfrm>
            <a:off x="7243069" y="3073488"/>
            <a:ext cx="1213697" cy="323981"/>
          </a:xfrm>
          <a:prstGeom prst="rect">
            <a:avLst/>
          </a:prstGeom>
          <a:ln>
            <a:noFill/>
          </a:ln>
        </p:spPr>
        <p:style>
          <a:lnRef idx="2">
            <a:schemeClr val="accent5"/>
          </a:lnRef>
          <a:fillRef idx="1">
            <a:schemeClr val="lt1"/>
          </a:fillRef>
          <a:effectRef idx="0">
            <a:schemeClr val="accent5"/>
          </a:effectRef>
          <a:fontRef idx="minor">
            <a:schemeClr val="dk1"/>
          </a:fontRef>
        </p:style>
        <p:txBody>
          <a:bodyPr rtlCol="0" anchor="ctr"/>
          <a:lstStyle/>
          <a:p>
            <a:pPr algn="ctr"/>
            <a:r>
              <a:rPr lang="ru-RU" sz="1400" b="1" i="1" dirty="0">
                <a:solidFill>
                  <a:schemeClr val="accent1">
                    <a:lumMod val="75000"/>
                  </a:schemeClr>
                </a:solidFill>
                <a:latin typeface="Arial Narrow" panose="020B0606020202030204" pitchFamily="34" charset="0"/>
              </a:rPr>
              <a:t>НАПРИМЕР</a:t>
            </a:r>
          </a:p>
        </p:txBody>
      </p:sp>
      <p:sp>
        <p:nvSpPr>
          <p:cNvPr id="17" name="Прямоугольник 16"/>
          <p:cNvSpPr/>
          <p:nvPr/>
        </p:nvSpPr>
        <p:spPr>
          <a:xfrm>
            <a:off x="6563110" y="3499945"/>
            <a:ext cx="2484179" cy="1188154"/>
          </a:xfrm>
          <a:prstGeom prst="rect">
            <a:avLst/>
          </a:prstGeom>
          <a:solidFill>
            <a:schemeClr val="accent1">
              <a:lumMod val="20000"/>
              <a:lumOff val="80000"/>
            </a:schemeClr>
          </a:solidFill>
        </p:spPr>
        <p:style>
          <a:lnRef idx="2">
            <a:schemeClr val="accent5"/>
          </a:lnRef>
          <a:fillRef idx="1">
            <a:schemeClr val="lt1"/>
          </a:fillRef>
          <a:effectRef idx="0">
            <a:schemeClr val="accent5"/>
          </a:effectRef>
          <a:fontRef idx="minor">
            <a:schemeClr val="dk1"/>
          </a:fontRef>
        </p:style>
        <p:txBody>
          <a:bodyPr rtlCol="0" anchor="ctr"/>
          <a:lstStyle/>
          <a:p>
            <a:pPr algn="ctr"/>
            <a:r>
              <a:rPr lang="ru-RU" sz="1200" dirty="0">
                <a:latin typeface="Arial Narrow" panose="020B0606020202030204" pitchFamily="34" charset="0"/>
              </a:rPr>
              <a:t>Метод стержневых компетенций основан на </a:t>
            </a:r>
            <a:r>
              <a:rPr lang="ru-RU" sz="1200" b="1" dirty="0">
                <a:latin typeface="Arial Narrow" panose="020B0606020202030204" pitchFamily="34" charset="0"/>
              </a:rPr>
              <a:t>взаимосвязи</a:t>
            </a:r>
            <a:r>
              <a:rPr lang="ru-RU" sz="1200" dirty="0">
                <a:latin typeface="Arial Narrow" panose="020B0606020202030204" pitchFamily="34" charset="0"/>
              </a:rPr>
              <a:t> уникальных профессиональных и деловых навыков организации </a:t>
            </a:r>
            <a:r>
              <a:rPr lang="ru-RU" sz="1200" b="1" dirty="0">
                <a:latin typeface="Arial Narrow" panose="020B0606020202030204" pitchFamily="34" charset="0"/>
              </a:rPr>
              <a:t>в одной модели.</a:t>
            </a:r>
          </a:p>
        </p:txBody>
      </p:sp>
      <p:sp>
        <p:nvSpPr>
          <p:cNvPr id="19" name="Прямоугольник 18"/>
          <p:cNvSpPr/>
          <p:nvPr/>
        </p:nvSpPr>
        <p:spPr>
          <a:xfrm>
            <a:off x="6114648" y="782090"/>
            <a:ext cx="1287262" cy="584754"/>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sz="1400" b="1" dirty="0">
                <a:latin typeface="Arial Narrow" panose="020B0606020202030204" pitchFamily="34" charset="0"/>
              </a:rPr>
              <a:t>KNOWLEGES</a:t>
            </a:r>
          </a:p>
          <a:p>
            <a:pPr algn="ctr"/>
            <a:r>
              <a:rPr lang="ru-RU" sz="1400" dirty="0">
                <a:latin typeface="Arial Narrow" panose="020B0606020202030204" pitchFamily="34" charset="0"/>
              </a:rPr>
              <a:t>ЗНАНИЯ</a:t>
            </a:r>
          </a:p>
        </p:txBody>
      </p:sp>
      <p:cxnSp>
        <p:nvCxnSpPr>
          <p:cNvPr id="21" name="Соединительная линия уступом 20"/>
          <p:cNvCxnSpPr>
            <a:stCxn id="3" idx="3"/>
            <a:endCxn id="19" idx="1"/>
          </p:cNvCxnSpPr>
          <p:nvPr/>
        </p:nvCxnSpPr>
        <p:spPr>
          <a:xfrm flipV="1">
            <a:off x="4564035" y="1074467"/>
            <a:ext cx="1550613" cy="395090"/>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Соединительная линия уступом 22"/>
          <p:cNvCxnSpPr>
            <a:stCxn id="3" idx="3"/>
            <a:endCxn id="6" idx="1"/>
          </p:cNvCxnSpPr>
          <p:nvPr/>
        </p:nvCxnSpPr>
        <p:spPr>
          <a:xfrm>
            <a:off x="4564035" y="1469557"/>
            <a:ext cx="1550613" cy="455452"/>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42" name="Прямоугольник 41"/>
          <p:cNvSpPr/>
          <p:nvPr/>
        </p:nvSpPr>
        <p:spPr>
          <a:xfrm>
            <a:off x="3479406" y="1951347"/>
            <a:ext cx="211633" cy="463382"/>
          </a:xfrm>
          <a:prstGeom prst="rect">
            <a:avLst/>
          </a:prstGeom>
          <a:ln>
            <a:noFill/>
          </a:ln>
        </p:spPr>
        <p:style>
          <a:lnRef idx="2">
            <a:schemeClr val="accent5"/>
          </a:lnRef>
          <a:fillRef idx="1">
            <a:schemeClr val="lt1"/>
          </a:fillRef>
          <a:effectRef idx="0">
            <a:schemeClr val="accent5"/>
          </a:effectRef>
          <a:fontRef idx="minor">
            <a:schemeClr val="dk1"/>
          </a:fontRef>
        </p:style>
        <p:txBody>
          <a:bodyPr vert="vert270" rtlCol="0" anchor="ctr"/>
          <a:lstStyle/>
          <a:p>
            <a:pPr algn="ctr"/>
            <a:r>
              <a:rPr lang="ru-RU" sz="800" b="1" dirty="0">
                <a:solidFill>
                  <a:schemeClr val="accent1">
                    <a:lumMod val="75000"/>
                  </a:schemeClr>
                </a:solidFill>
                <a:latin typeface="Arial Narrow" panose="020B0606020202030204" pitchFamily="34" charset="0"/>
              </a:rPr>
              <a:t>ИНОГДА</a:t>
            </a:r>
          </a:p>
        </p:txBody>
      </p:sp>
      <p:sp>
        <p:nvSpPr>
          <p:cNvPr id="43" name="Прямоугольник 42"/>
          <p:cNvSpPr/>
          <p:nvPr/>
        </p:nvSpPr>
        <p:spPr>
          <a:xfrm>
            <a:off x="5410352" y="1638159"/>
            <a:ext cx="541333" cy="186978"/>
          </a:xfrm>
          <a:prstGeom prst="rect">
            <a:avLst/>
          </a:prstGeom>
          <a:ln>
            <a:noFill/>
          </a:ln>
        </p:spPr>
        <p:style>
          <a:lnRef idx="2">
            <a:schemeClr val="accent5"/>
          </a:lnRef>
          <a:fillRef idx="1">
            <a:schemeClr val="lt1"/>
          </a:fillRef>
          <a:effectRef idx="0">
            <a:schemeClr val="accent5"/>
          </a:effectRef>
          <a:fontRef idx="minor">
            <a:schemeClr val="dk1"/>
          </a:fontRef>
        </p:style>
        <p:txBody>
          <a:bodyPr rtlCol="0" anchor="ctr"/>
          <a:lstStyle/>
          <a:p>
            <a:pPr algn="ctr"/>
            <a:r>
              <a:rPr lang="ru-RU" sz="800" b="1" dirty="0">
                <a:solidFill>
                  <a:schemeClr val="accent1">
                    <a:lumMod val="75000"/>
                  </a:schemeClr>
                </a:solidFill>
                <a:latin typeface="Arial Narrow" panose="020B0606020202030204" pitchFamily="34" charset="0"/>
              </a:rPr>
              <a:t>ВСЕГДА</a:t>
            </a:r>
          </a:p>
        </p:txBody>
      </p:sp>
      <p:sp>
        <p:nvSpPr>
          <p:cNvPr id="44" name="Прямоугольник 43"/>
          <p:cNvSpPr/>
          <p:nvPr/>
        </p:nvSpPr>
        <p:spPr>
          <a:xfrm>
            <a:off x="5406791" y="812025"/>
            <a:ext cx="541333" cy="186978"/>
          </a:xfrm>
          <a:prstGeom prst="rect">
            <a:avLst/>
          </a:prstGeom>
          <a:ln>
            <a:noFill/>
          </a:ln>
        </p:spPr>
        <p:style>
          <a:lnRef idx="2">
            <a:schemeClr val="accent5"/>
          </a:lnRef>
          <a:fillRef idx="1">
            <a:schemeClr val="lt1"/>
          </a:fillRef>
          <a:effectRef idx="0">
            <a:schemeClr val="accent5"/>
          </a:effectRef>
          <a:fontRef idx="minor">
            <a:schemeClr val="dk1"/>
          </a:fontRef>
        </p:style>
        <p:txBody>
          <a:bodyPr rtlCol="0" anchor="ctr"/>
          <a:lstStyle/>
          <a:p>
            <a:pPr algn="ctr"/>
            <a:r>
              <a:rPr lang="ru-RU" sz="800" b="1" dirty="0">
                <a:solidFill>
                  <a:schemeClr val="accent1">
                    <a:lumMod val="75000"/>
                  </a:schemeClr>
                </a:solidFill>
                <a:latin typeface="Arial Narrow" panose="020B0606020202030204" pitchFamily="34" charset="0"/>
              </a:rPr>
              <a:t>ВСЕГДА</a:t>
            </a:r>
          </a:p>
        </p:txBody>
      </p:sp>
      <p:sp>
        <p:nvSpPr>
          <p:cNvPr id="45" name="Прямоугольник 44"/>
          <p:cNvSpPr/>
          <p:nvPr/>
        </p:nvSpPr>
        <p:spPr>
          <a:xfrm>
            <a:off x="2604263" y="3674037"/>
            <a:ext cx="2303660" cy="539741"/>
          </a:xfrm>
          <a:prstGeom prst="rect">
            <a:avLst/>
          </a:prstGeom>
          <a:solidFill>
            <a:schemeClr val="accent1">
              <a:lumMod val="20000"/>
              <a:lumOff val="80000"/>
            </a:schemeClr>
          </a:solidFill>
        </p:spPr>
        <p:style>
          <a:lnRef idx="2">
            <a:schemeClr val="accent5"/>
          </a:lnRef>
          <a:fillRef idx="1">
            <a:schemeClr val="lt1"/>
          </a:fillRef>
          <a:effectRef idx="0">
            <a:schemeClr val="accent5"/>
          </a:effectRef>
          <a:fontRef idx="minor">
            <a:schemeClr val="dk1"/>
          </a:fontRef>
        </p:style>
        <p:txBody>
          <a:bodyPr rtlCol="0" anchor="ctr"/>
          <a:lstStyle/>
          <a:p>
            <a:pPr algn="ctr"/>
            <a:r>
              <a:rPr lang="en-US" sz="1400" b="1" dirty="0">
                <a:latin typeface="Arial Narrow" panose="020B0606020202030204" pitchFamily="34" charset="0"/>
              </a:rPr>
              <a:t>COMPETENCE MODEL</a:t>
            </a:r>
            <a:endParaRPr lang="ru-RU" sz="1400" b="1" dirty="0">
              <a:latin typeface="Arial Narrow" panose="020B0606020202030204" pitchFamily="34" charset="0"/>
            </a:endParaRPr>
          </a:p>
          <a:p>
            <a:pPr algn="ctr"/>
            <a:r>
              <a:rPr lang="ru-RU" sz="1400" dirty="0">
                <a:latin typeface="Arial Narrow" panose="020B0606020202030204" pitchFamily="34" charset="0"/>
              </a:rPr>
              <a:t>МОДЕЛЬ КОМПЕТЕНЦИЙ</a:t>
            </a:r>
          </a:p>
        </p:txBody>
      </p:sp>
      <p:cxnSp>
        <p:nvCxnSpPr>
          <p:cNvPr id="55" name="Соединительная линия уступом 54"/>
          <p:cNvCxnSpPr>
            <a:stCxn id="45" idx="0"/>
            <a:endCxn id="5" idx="2"/>
          </p:cNvCxnSpPr>
          <p:nvPr/>
        </p:nvCxnSpPr>
        <p:spPr>
          <a:xfrm rot="16200000" flipV="1">
            <a:off x="3482003" y="3399947"/>
            <a:ext cx="537773" cy="10408"/>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9" name="Соединительная линия уступом 58"/>
          <p:cNvCxnSpPr>
            <a:stCxn id="45" idx="1"/>
            <a:endCxn id="3" idx="1"/>
          </p:cNvCxnSpPr>
          <p:nvPr/>
        </p:nvCxnSpPr>
        <p:spPr>
          <a:xfrm rot="10800000" flipH="1">
            <a:off x="2604262" y="1469558"/>
            <a:ext cx="343889" cy="2474351"/>
          </a:xfrm>
          <a:prstGeom prst="bentConnector3">
            <a:avLst>
              <a:gd name="adj1" fmla="val -66475"/>
            </a:avLst>
          </a:prstGeom>
          <a:ln>
            <a:tailEnd type="triangle"/>
          </a:ln>
        </p:spPr>
        <p:style>
          <a:lnRef idx="1">
            <a:schemeClr val="accent1"/>
          </a:lnRef>
          <a:fillRef idx="0">
            <a:schemeClr val="accent1"/>
          </a:fillRef>
          <a:effectRef idx="0">
            <a:schemeClr val="accent1"/>
          </a:effectRef>
          <a:fontRef idx="minor">
            <a:schemeClr val="tx1"/>
          </a:fontRef>
        </p:style>
      </p:cxnSp>
      <p:sp>
        <p:nvSpPr>
          <p:cNvPr id="60" name="Прямоугольник 59"/>
          <p:cNvSpPr/>
          <p:nvPr/>
        </p:nvSpPr>
        <p:spPr>
          <a:xfrm>
            <a:off x="3479406" y="3203476"/>
            <a:ext cx="211633" cy="463382"/>
          </a:xfrm>
          <a:prstGeom prst="rect">
            <a:avLst/>
          </a:prstGeom>
          <a:ln>
            <a:noFill/>
          </a:ln>
        </p:spPr>
        <p:style>
          <a:lnRef idx="2">
            <a:schemeClr val="accent5"/>
          </a:lnRef>
          <a:fillRef idx="1">
            <a:schemeClr val="lt1"/>
          </a:fillRef>
          <a:effectRef idx="0">
            <a:schemeClr val="accent5"/>
          </a:effectRef>
          <a:fontRef idx="minor">
            <a:schemeClr val="dk1"/>
          </a:fontRef>
        </p:style>
        <p:txBody>
          <a:bodyPr vert="vert270" rtlCol="0" anchor="ctr"/>
          <a:lstStyle/>
          <a:p>
            <a:pPr algn="ctr"/>
            <a:r>
              <a:rPr lang="ru-RU" sz="800" b="1" dirty="0">
                <a:solidFill>
                  <a:schemeClr val="accent1">
                    <a:lumMod val="75000"/>
                  </a:schemeClr>
                </a:solidFill>
                <a:latin typeface="Arial Narrow" panose="020B0606020202030204" pitchFamily="34" charset="0"/>
              </a:rPr>
              <a:t>ВСЕГДА</a:t>
            </a:r>
          </a:p>
        </p:txBody>
      </p:sp>
      <p:sp>
        <p:nvSpPr>
          <p:cNvPr id="61" name="Прямоугольник 60"/>
          <p:cNvSpPr/>
          <p:nvPr/>
        </p:nvSpPr>
        <p:spPr>
          <a:xfrm>
            <a:off x="2116893" y="2496748"/>
            <a:ext cx="211633" cy="463382"/>
          </a:xfrm>
          <a:prstGeom prst="rect">
            <a:avLst/>
          </a:prstGeom>
          <a:ln>
            <a:noFill/>
          </a:ln>
        </p:spPr>
        <p:style>
          <a:lnRef idx="2">
            <a:schemeClr val="accent5"/>
          </a:lnRef>
          <a:fillRef idx="1">
            <a:schemeClr val="lt1"/>
          </a:fillRef>
          <a:effectRef idx="0">
            <a:schemeClr val="accent5"/>
          </a:effectRef>
          <a:fontRef idx="minor">
            <a:schemeClr val="dk1"/>
          </a:fontRef>
        </p:style>
        <p:txBody>
          <a:bodyPr vert="vert270" rtlCol="0" anchor="ctr"/>
          <a:lstStyle/>
          <a:p>
            <a:pPr algn="ctr"/>
            <a:r>
              <a:rPr lang="ru-RU" sz="800" b="1" dirty="0">
                <a:solidFill>
                  <a:schemeClr val="accent1">
                    <a:lumMod val="75000"/>
                  </a:schemeClr>
                </a:solidFill>
                <a:latin typeface="Arial Narrow" panose="020B0606020202030204" pitchFamily="34" charset="0"/>
              </a:rPr>
              <a:t>ИНОГДА</a:t>
            </a:r>
          </a:p>
        </p:txBody>
      </p:sp>
      <p:sp>
        <p:nvSpPr>
          <p:cNvPr id="62" name="Прямоугольник 61"/>
          <p:cNvSpPr/>
          <p:nvPr/>
        </p:nvSpPr>
        <p:spPr>
          <a:xfrm>
            <a:off x="243301" y="760309"/>
            <a:ext cx="1942270" cy="1169257"/>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ru-RU" sz="1200" b="1" dirty="0">
                <a:latin typeface="Arial Narrow" panose="020B0606020202030204" pitchFamily="34" charset="0"/>
              </a:rPr>
              <a:t>Система профессиональных знаний и навыков</a:t>
            </a:r>
            <a:r>
              <a:rPr lang="ru-RU" sz="1200" dirty="0">
                <a:latin typeface="Arial Narrow" panose="020B0606020202030204" pitchFamily="34" charset="0"/>
              </a:rPr>
              <a:t>, </a:t>
            </a:r>
            <a:r>
              <a:rPr lang="ru-RU" sz="1100" dirty="0">
                <a:latin typeface="Arial Narrow" panose="020B0606020202030204" pitchFamily="34" charset="0"/>
              </a:rPr>
              <a:t>необходимая для эффективной работы в определенной профессиональной среде</a:t>
            </a:r>
          </a:p>
        </p:txBody>
      </p:sp>
      <p:sp>
        <p:nvSpPr>
          <p:cNvPr id="63" name="Прямоугольник 62"/>
          <p:cNvSpPr/>
          <p:nvPr/>
        </p:nvSpPr>
        <p:spPr>
          <a:xfrm>
            <a:off x="243301" y="3397469"/>
            <a:ext cx="1870419" cy="1001110"/>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ru-RU" sz="1200" b="1" dirty="0">
                <a:latin typeface="Arial Narrow" panose="020B0606020202030204" pitchFamily="34" charset="0"/>
              </a:rPr>
              <a:t>Система деловых навыков и поведения</a:t>
            </a:r>
            <a:r>
              <a:rPr lang="ru-RU" sz="1200" dirty="0">
                <a:latin typeface="Arial Narrow" panose="020B0606020202030204" pitchFamily="34" charset="0"/>
              </a:rPr>
              <a:t>, </a:t>
            </a:r>
            <a:r>
              <a:rPr lang="ru-RU" sz="1100" dirty="0">
                <a:latin typeface="Arial Narrow" panose="020B0606020202030204" pitchFamily="34" charset="0"/>
              </a:rPr>
              <a:t>необходимая для эффективной работы в определенной организации</a:t>
            </a:r>
          </a:p>
        </p:txBody>
      </p:sp>
      <p:sp>
        <p:nvSpPr>
          <p:cNvPr id="94" name="Двойная стрелка вверх/вниз 93"/>
          <p:cNvSpPr/>
          <p:nvPr/>
        </p:nvSpPr>
        <p:spPr>
          <a:xfrm>
            <a:off x="792480" y="1925009"/>
            <a:ext cx="870782" cy="1464216"/>
          </a:xfrm>
          <a:prstGeom prst="upDownArrow">
            <a:avLst/>
          </a:prstGeom>
        </p:spPr>
        <p:style>
          <a:lnRef idx="1">
            <a:schemeClr val="accent1"/>
          </a:lnRef>
          <a:fillRef idx="2">
            <a:schemeClr val="accent1"/>
          </a:fillRef>
          <a:effectRef idx="1">
            <a:schemeClr val="accent1"/>
          </a:effectRef>
          <a:fontRef idx="minor">
            <a:schemeClr val="dk1"/>
          </a:fontRef>
        </p:style>
        <p:txBody>
          <a:bodyPr vert="vert270" rtlCol="0" anchor="ctr"/>
          <a:lstStyle/>
          <a:p>
            <a:pPr algn="ctr"/>
            <a:r>
              <a:rPr lang="ru-RU" sz="1100" b="1" dirty="0"/>
              <a:t>ВЗАИМОСВЯЗЬ</a:t>
            </a:r>
          </a:p>
        </p:txBody>
      </p:sp>
      <p:cxnSp>
        <p:nvCxnSpPr>
          <p:cNvPr id="96" name="Соединительная линия уступом 95"/>
          <p:cNvCxnSpPr>
            <a:stCxn id="3" idx="0"/>
            <a:endCxn id="62" idx="0"/>
          </p:cNvCxnSpPr>
          <p:nvPr/>
        </p:nvCxnSpPr>
        <p:spPr>
          <a:xfrm rot="16200000" flipV="1">
            <a:off x="2316758" y="-342013"/>
            <a:ext cx="337014" cy="2541658"/>
          </a:xfrm>
          <a:prstGeom prst="bentConnector3">
            <a:avLst>
              <a:gd name="adj1" fmla="val 167831"/>
            </a:avLst>
          </a:prstGeom>
          <a:ln w="22225">
            <a:prstDash val="dash"/>
          </a:ln>
        </p:spPr>
        <p:style>
          <a:lnRef idx="1">
            <a:schemeClr val="dk1"/>
          </a:lnRef>
          <a:fillRef idx="0">
            <a:schemeClr val="dk1"/>
          </a:fillRef>
          <a:effectRef idx="0">
            <a:schemeClr val="dk1"/>
          </a:effectRef>
          <a:fontRef idx="minor">
            <a:schemeClr val="tx1"/>
          </a:fontRef>
        </p:style>
      </p:cxnSp>
      <p:cxnSp>
        <p:nvCxnSpPr>
          <p:cNvPr id="98" name="Соединительная линия уступом 97"/>
          <p:cNvCxnSpPr>
            <a:stCxn id="45" idx="2"/>
            <a:endCxn id="63" idx="2"/>
          </p:cNvCxnSpPr>
          <p:nvPr/>
        </p:nvCxnSpPr>
        <p:spPr>
          <a:xfrm rot="5400000">
            <a:off x="2374902" y="3017387"/>
            <a:ext cx="184801" cy="2577582"/>
          </a:xfrm>
          <a:prstGeom prst="bentConnector3">
            <a:avLst>
              <a:gd name="adj1" fmla="val 223701"/>
            </a:avLst>
          </a:prstGeom>
          <a:ln w="22225">
            <a:prstDash val="dash"/>
          </a:ln>
        </p:spPr>
        <p:style>
          <a:lnRef idx="1">
            <a:schemeClr val="dk1"/>
          </a:lnRef>
          <a:fillRef idx="0">
            <a:schemeClr val="dk1"/>
          </a:fillRef>
          <a:effectRef idx="0">
            <a:schemeClr val="dk1"/>
          </a:effectRef>
          <a:fontRef idx="minor">
            <a:schemeClr val="tx1"/>
          </a:fontRef>
        </p:style>
      </p:cxnSp>
      <p:cxnSp>
        <p:nvCxnSpPr>
          <p:cNvPr id="122" name="Соединительная линия уступом 121"/>
          <p:cNvCxnSpPr>
            <a:stCxn id="3" idx="2"/>
            <a:endCxn id="5" idx="0"/>
          </p:cNvCxnSpPr>
          <p:nvPr/>
        </p:nvCxnSpPr>
        <p:spPr>
          <a:xfrm rot="5400000">
            <a:off x="3442282" y="2145195"/>
            <a:ext cx="617217" cy="10409"/>
          </a:xfrm>
          <a:prstGeom prst="bentConnector3">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394625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extBox 42"/>
          <p:cNvSpPr txBox="1"/>
          <p:nvPr/>
        </p:nvSpPr>
        <p:spPr>
          <a:xfrm>
            <a:off x="275572" y="514444"/>
            <a:ext cx="4296426" cy="461665"/>
          </a:xfrm>
          <a:prstGeom prst="rect">
            <a:avLst/>
          </a:prstGeom>
          <a:noFill/>
        </p:spPr>
        <p:txBody>
          <a:bodyPr wrap="square" rtlCol="0">
            <a:spAutoFit/>
          </a:bodyPr>
          <a:lstStyle/>
          <a:p>
            <a:r>
              <a:rPr lang="ru-RU" sz="2400" b="1" dirty="0">
                <a:solidFill>
                  <a:schemeClr val="tx1">
                    <a:lumMod val="50000"/>
                    <a:lumOff val="50000"/>
                  </a:schemeClr>
                </a:solidFill>
                <a:latin typeface="Arial Narrow" pitchFamily="34" charset="0"/>
              </a:rPr>
              <a:t>Инновационные компетенции:</a:t>
            </a:r>
            <a:endParaRPr lang="ru-RU" sz="2400" dirty="0">
              <a:solidFill>
                <a:schemeClr val="tx1">
                  <a:lumMod val="50000"/>
                  <a:lumOff val="50000"/>
                </a:schemeClr>
              </a:solidFill>
              <a:latin typeface="Bebas Neue Bold" panose="020B0606020202050201" pitchFamily="34" charset="-52"/>
            </a:endParaRPr>
          </a:p>
        </p:txBody>
      </p:sp>
      <p:sp>
        <p:nvSpPr>
          <p:cNvPr id="11" name="TextBox 10"/>
          <p:cNvSpPr txBox="1"/>
          <p:nvPr/>
        </p:nvSpPr>
        <p:spPr>
          <a:xfrm>
            <a:off x="293511" y="1027604"/>
            <a:ext cx="4213943" cy="2631490"/>
          </a:xfrm>
          <a:prstGeom prst="rect">
            <a:avLst/>
          </a:prstGeom>
          <a:noFill/>
        </p:spPr>
        <p:txBody>
          <a:bodyPr wrap="square" numCol="1" rtlCol="0">
            <a:spAutoFit/>
          </a:bodyPr>
          <a:lstStyle/>
          <a:p>
            <a:r>
              <a:rPr lang="ru-RU" sz="1100" b="1" dirty="0">
                <a:latin typeface="Arial Narrow" pitchFamily="34" charset="0"/>
              </a:rPr>
              <a:t>Отражают способности к прогрессивному движению, умение определять направления развития. Стремление к устойчивому повышению эффективности применения всех факторов производства.</a:t>
            </a:r>
          </a:p>
          <a:p>
            <a:endParaRPr lang="ru-RU" sz="1100" dirty="0">
              <a:latin typeface="Arial Narrow" pitchFamily="34" charset="0"/>
            </a:endParaRPr>
          </a:p>
          <a:p>
            <a:r>
              <a:rPr lang="ru-RU" sz="1100" b="1" dirty="0">
                <a:latin typeface="Arial Narrow" pitchFamily="34" charset="0"/>
              </a:rPr>
              <a:t>Управление изменениями</a:t>
            </a:r>
            <a:endParaRPr lang="ru-RU" sz="1100" dirty="0">
              <a:latin typeface="Arial Narrow" pitchFamily="34" charset="0"/>
            </a:endParaRPr>
          </a:p>
          <a:p>
            <a:pPr algn="just"/>
            <a:r>
              <a:rPr lang="ru-RU" sz="1100" dirty="0">
                <a:latin typeface="Arial Narrow" pitchFamily="34" charset="0"/>
              </a:rPr>
              <a:t>Способность понимать отношение людей к изменениям, прогнозировать социальные реакции. Умение варьировать и определять сценарий реализации изменений в зависимости от уровня «сопротивления». Способность выстраивать отношения с людьми, воздействовать на людей, изменяя их поведение. Умение находить различные стимулы для внедрения изменений в коллективе, в т.ч. встраивая их в проект внедрении изменений. Умение управлять конфликтами. Способность отстаивать мнение руководства и идеи перед сопротивлением коллектива. </a:t>
            </a:r>
          </a:p>
          <a:p>
            <a:pPr algn="just"/>
            <a:endParaRPr lang="ru-RU" sz="1100" b="1" dirty="0">
              <a:latin typeface="Arial Narrow" pitchFamily="34" charset="0"/>
            </a:endParaRPr>
          </a:p>
        </p:txBody>
      </p:sp>
      <p:sp>
        <p:nvSpPr>
          <p:cNvPr id="5" name="TextBox 4"/>
          <p:cNvSpPr txBox="1"/>
          <p:nvPr/>
        </p:nvSpPr>
        <p:spPr>
          <a:xfrm>
            <a:off x="4630636" y="1018638"/>
            <a:ext cx="4213943" cy="3308598"/>
          </a:xfrm>
          <a:prstGeom prst="rect">
            <a:avLst/>
          </a:prstGeom>
          <a:noFill/>
        </p:spPr>
        <p:txBody>
          <a:bodyPr wrap="square" numCol="1" rtlCol="0">
            <a:spAutoFit/>
          </a:bodyPr>
          <a:lstStyle/>
          <a:p>
            <a:r>
              <a:rPr lang="ru-RU" sz="1100" b="1" dirty="0">
                <a:latin typeface="Arial Narrow" pitchFamily="34" charset="0"/>
              </a:rPr>
              <a:t>Управление знаниями</a:t>
            </a:r>
            <a:endParaRPr lang="ru-RU" sz="1100" dirty="0">
              <a:latin typeface="Arial Narrow" pitchFamily="34" charset="0"/>
            </a:endParaRPr>
          </a:p>
          <a:p>
            <a:pPr algn="just"/>
            <a:r>
              <a:rPr lang="ru-RU" sz="1100" dirty="0">
                <a:latin typeface="Arial Narrow" pitchFamily="34" charset="0"/>
              </a:rPr>
              <a:t>Способность определять знания, лежащие в основе процессов, технологий, инноваций. Способность находить применение этих знаний для повышения производительности, эффективности деятельности компании, создания новой стоимости. </a:t>
            </a:r>
            <a:r>
              <a:rPr lang="ru-RU" sz="1100" dirty="0" err="1">
                <a:latin typeface="Arial Narrow" pitchFamily="34" charset="0"/>
              </a:rPr>
              <a:t>Креативное</a:t>
            </a:r>
            <a:r>
              <a:rPr lang="ru-RU" sz="1100" dirty="0">
                <a:latin typeface="Arial Narrow" pitchFamily="34" charset="0"/>
              </a:rPr>
              <a:t> мышление. Стремление к организации управляемых потоков знаний и их применения к факторам производства. Умение формировать, накапливать и использовать интеллектуальный капитал компании.</a:t>
            </a:r>
          </a:p>
          <a:p>
            <a:endParaRPr lang="ru-RU" sz="1100" b="1" dirty="0">
              <a:latin typeface="Arial Narrow" pitchFamily="34" charset="0"/>
            </a:endParaRPr>
          </a:p>
          <a:p>
            <a:r>
              <a:rPr lang="ru-RU" sz="1100" b="1" dirty="0">
                <a:latin typeface="Arial Narrow" pitchFamily="34" charset="0"/>
              </a:rPr>
              <a:t>Мышление </a:t>
            </a:r>
            <a:r>
              <a:rPr lang="ru-RU" sz="1100" b="1" dirty="0" err="1">
                <a:latin typeface="Arial Narrow" pitchFamily="34" charset="0"/>
              </a:rPr>
              <a:t>Lean</a:t>
            </a:r>
            <a:r>
              <a:rPr lang="ru-RU" sz="1100" b="1" dirty="0">
                <a:latin typeface="Arial Narrow" pitchFamily="34" charset="0"/>
              </a:rPr>
              <a:t> </a:t>
            </a:r>
            <a:r>
              <a:rPr lang="ru-RU" sz="1100" b="1" dirty="0" err="1">
                <a:latin typeface="Arial Narrow" pitchFamily="34" charset="0"/>
              </a:rPr>
              <a:t>Six</a:t>
            </a:r>
            <a:r>
              <a:rPr lang="ru-RU" sz="1100" b="1" dirty="0">
                <a:latin typeface="Arial Narrow" pitchFamily="34" charset="0"/>
              </a:rPr>
              <a:t> </a:t>
            </a:r>
            <a:r>
              <a:rPr lang="ru-RU" sz="1100" b="1" dirty="0" err="1">
                <a:latin typeface="Arial Narrow" pitchFamily="34" charset="0"/>
              </a:rPr>
              <a:t>Sigma</a:t>
            </a:r>
            <a:endParaRPr lang="ru-RU" sz="1100" dirty="0">
              <a:latin typeface="Arial Narrow" pitchFamily="34" charset="0"/>
            </a:endParaRPr>
          </a:p>
          <a:p>
            <a:pPr algn="just"/>
            <a:r>
              <a:rPr lang="ru-RU" sz="1100" dirty="0">
                <a:latin typeface="Arial Narrow" pitchFamily="34" charset="0"/>
              </a:rPr>
              <a:t>Образ мышления </a:t>
            </a:r>
            <a:r>
              <a:rPr lang="ru-RU" sz="1100" dirty="0" err="1">
                <a:latin typeface="Arial Narrow" pitchFamily="34" charset="0"/>
              </a:rPr>
              <a:t>Lean</a:t>
            </a:r>
            <a:r>
              <a:rPr lang="ru-RU" sz="1100" dirty="0">
                <a:latin typeface="Arial Narrow" pitchFamily="34" charset="0"/>
              </a:rPr>
              <a:t> </a:t>
            </a:r>
            <a:r>
              <a:rPr lang="ru-RU" sz="1100" dirty="0" err="1">
                <a:latin typeface="Arial Narrow" pitchFamily="34" charset="0"/>
              </a:rPr>
              <a:t>Six</a:t>
            </a:r>
            <a:r>
              <a:rPr lang="ru-RU" sz="1100" dirty="0">
                <a:latin typeface="Arial Narrow" pitchFamily="34" charset="0"/>
              </a:rPr>
              <a:t> </a:t>
            </a:r>
            <a:r>
              <a:rPr lang="ru-RU" sz="1100" dirty="0" err="1">
                <a:latin typeface="Arial Narrow" pitchFamily="34" charset="0"/>
              </a:rPr>
              <a:t>Sigma</a:t>
            </a:r>
            <a:r>
              <a:rPr lang="ru-RU" sz="1100" dirty="0">
                <a:latin typeface="Arial Narrow" pitchFamily="34" charset="0"/>
              </a:rPr>
              <a:t> направлен на то, чтобы делать только работу, добавляющую ценность для внешнего и/или внутреннего клиента.  Этот же ценностный подход является определяющим при разработке и реализации улучшений. Понимание бесперспективности «лоскутных» улучшений, прогнозирование влияния улучшений на всю цепочку взаимосвязанных процессов. Способность видеть потери и предпринимать усилия по их устранению. При столкновении со сложными случаями предпочитать следование </a:t>
            </a:r>
            <a:r>
              <a:rPr lang="ru-RU" sz="1100" dirty="0" err="1">
                <a:latin typeface="Arial Narrow" pitchFamily="34" charset="0"/>
              </a:rPr>
              <a:t>алгоритмичным</a:t>
            </a:r>
            <a:r>
              <a:rPr lang="ru-RU" sz="1100" dirty="0">
                <a:latin typeface="Arial Narrow" pitchFamily="34" charset="0"/>
              </a:rPr>
              <a:t> подходам к решению проблем.</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extBox 42"/>
          <p:cNvSpPr txBox="1"/>
          <p:nvPr/>
        </p:nvSpPr>
        <p:spPr>
          <a:xfrm>
            <a:off x="232541" y="-10758"/>
            <a:ext cx="6372653" cy="369332"/>
          </a:xfrm>
          <a:prstGeom prst="rect">
            <a:avLst/>
          </a:prstGeom>
          <a:noFill/>
        </p:spPr>
        <p:txBody>
          <a:bodyPr wrap="square" rtlCol="0">
            <a:spAutoFit/>
          </a:bodyPr>
          <a:lstStyle/>
          <a:p>
            <a:r>
              <a:rPr lang="ru-RU" b="1" dirty="0">
                <a:solidFill>
                  <a:srgbClr val="002060"/>
                </a:solidFill>
                <a:latin typeface="Arial Narrow" pitchFamily="34" charset="0"/>
              </a:rPr>
              <a:t>Управление изменениями:</a:t>
            </a:r>
            <a:endParaRPr lang="ru-RU" dirty="0">
              <a:solidFill>
                <a:srgbClr val="002060"/>
              </a:solidFill>
              <a:latin typeface="Bebas Neue Bold" panose="020B0606020202050201" pitchFamily="34" charset="-52"/>
            </a:endParaRPr>
          </a:p>
        </p:txBody>
      </p:sp>
      <p:sp>
        <p:nvSpPr>
          <p:cNvPr id="4" name="TextBox 3"/>
          <p:cNvSpPr txBox="1"/>
          <p:nvPr/>
        </p:nvSpPr>
        <p:spPr>
          <a:xfrm>
            <a:off x="293511" y="1027604"/>
            <a:ext cx="4213943" cy="2292935"/>
          </a:xfrm>
          <a:prstGeom prst="rect">
            <a:avLst/>
          </a:prstGeom>
          <a:noFill/>
        </p:spPr>
        <p:txBody>
          <a:bodyPr wrap="square" numCol="1" rtlCol="0">
            <a:spAutoFit/>
          </a:bodyPr>
          <a:lstStyle/>
          <a:p>
            <a:pPr marL="171450" indent="-171450" algn="just">
              <a:buFont typeface="Arial" panose="020B0604020202020204" pitchFamily="34" charset="0"/>
              <a:buChar char="•"/>
            </a:pPr>
            <a:r>
              <a:rPr lang="ru-RU" sz="1100" b="1" dirty="0">
                <a:latin typeface="Arial Narrow" panose="020B0606020202030204" pitchFamily="34" charset="0"/>
              </a:rPr>
              <a:t>Необходимая обстановка:</a:t>
            </a:r>
          </a:p>
          <a:p>
            <a:pPr marL="171450" indent="-171450" algn="just">
              <a:buFont typeface="Arial" panose="020B0604020202020204" pitchFamily="34" charset="0"/>
              <a:buChar char="•"/>
            </a:pPr>
            <a:r>
              <a:rPr lang="ru-RU" sz="1100" dirty="0">
                <a:latin typeface="Arial Narrow" panose="020B0606020202030204" pitchFamily="34" charset="0"/>
              </a:rPr>
              <a:t>Гибкий демократичный стиль руководства.</a:t>
            </a:r>
          </a:p>
          <a:p>
            <a:pPr marL="171450" indent="-171450" algn="just">
              <a:buFont typeface="Arial" panose="020B0604020202020204" pitchFamily="34" charset="0"/>
              <a:buChar char="•"/>
            </a:pPr>
            <a:r>
              <a:rPr lang="ru-RU" sz="1100" dirty="0">
                <a:latin typeface="Arial Narrow" panose="020B0606020202030204" pitchFamily="34" charset="0"/>
              </a:rPr>
              <a:t>Наличие системы вовлеченности сотрудников в регулярные изменения. Воспитание привычек, связанных с улучшениями, оптимизацией, повышением качества процессов, продуктов, услуг.</a:t>
            </a:r>
          </a:p>
          <a:p>
            <a:pPr marL="171450" indent="-171450" algn="just">
              <a:buFont typeface="Arial" panose="020B0604020202020204" pitchFamily="34" charset="0"/>
              <a:buChar char="•"/>
            </a:pPr>
            <a:r>
              <a:rPr lang="ru-RU" sz="1100" dirty="0">
                <a:latin typeface="Arial Narrow" panose="020B0606020202030204" pitchFamily="34" charset="0"/>
              </a:rPr>
              <a:t>Внутренний </a:t>
            </a:r>
            <a:r>
              <a:rPr lang="en-US" sz="1100" dirty="0">
                <a:latin typeface="Arial Narrow" panose="020B0606020202030204" pitchFamily="34" charset="0"/>
              </a:rPr>
              <a:t>PR </a:t>
            </a:r>
            <a:r>
              <a:rPr lang="ru-RU" sz="1100" dirty="0">
                <a:latin typeface="Arial Narrow" panose="020B0606020202030204" pitchFamily="34" charset="0"/>
              </a:rPr>
              <a:t>изменений: предоставление информации сотрудникам о необходимости и преимуществах изменений, реальная открытость руководства к обсуждению спорных аспектов и противоположных мнений, предоставление сотрудникам аргументов, основанных на фактах и данных.</a:t>
            </a:r>
          </a:p>
          <a:p>
            <a:pPr marL="171450" indent="-171450" algn="just">
              <a:buFont typeface="Arial" panose="020B0604020202020204" pitchFamily="34" charset="0"/>
              <a:buChar char="•"/>
            </a:pPr>
            <a:r>
              <a:rPr lang="ru-RU" sz="1100" dirty="0">
                <a:latin typeface="Arial Narrow" panose="020B0606020202030204" pitchFamily="34" charset="0"/>
              </a:rPr>
              <a:t>Отсутствие затяжных, острых конфликтов в коллективе. Управление конфликтами через соответствующие регламенты и навыки руководителей.</a:t>
            </a:r>
          </a:p>
        </p:txBody>
      </p:sp>
      <p:sp>
        <p:nvSpPr>
          <p:cNvPr id="5" name="TextBox 4"/>
          <p:cNvSpPr txBox="1"/>
          <p:nvPr/>
        </p:nvSpPr>
        <p:spPr>
          <a:xfrm>
            <a:off x="4770485" y="1007877"/>
            <a:ext cx="4213943" cy="1615827"/>
          </a:xfrm>
          <a:prstGeom prst="rect">
            <a:avLst/>
          </a:prstGeom>
          <a:noFill/>
        </p:spPr>
        <p:txBody>
          <a:bodyPr wrap="square" numCol="1" rtlCol="0">
            <a:spAutoFit/>
          </a:bodyPr>
          <a:lstStyle/>
          <a:p>
            <a:r>
              <a:rPr lang="ru-RU" sz="1100" b="1" dirty="0">
                <a:latin typeface="Arial Narrow" pitchFamily="34" charset="0"/>
              </a:rPr>
              <a:t>Для людей, обладающих этой чертой, не характерно:</a:t>
            </a:r>
            <a:endParaRPr lang="ru-RU" sz="1100" dirty="0">
              <a:latin typeface="Arial Narrow" pitchFamily="34" charset="0"/>
            </a:endParaRPr>
          </a:p>
          <a:p>
            <a:pPr marL="171450" indent="-171450" algn="just">
              <a:buFont typeface="Arial" panose="020B0604020202020204" pitchFamily="34" charset="0"/>
              <a:buChar char="•"/>
            </a:pPr>
            <a:r>
              <a:rPr lang="ru-RU" sz="1100" dirty="0">
                <a:latin typeface="Arial Narrow" pitchFamily="34" charset="0"/>
              </a:rPr>
              <a:t>Не любить перемены, сопротивляться даже тем переменам, которые имеют очевидные положительные последствия.</a:t>
            </a:r>
          </a:p>
          <a:p>
            <a:pPr marL="171450" indent="-171450" algn="just">
              <a:buFont typeface="Arial" panose="020B0604020202020204" pitchFamily="34" charset="0"/>
              <a:buChar char="•"/>
            </a:pPr>
            <a:r>
              <a:rPr lang="ru-RU" sz="1100" dirty="0">
                <a:latin typeface="Arial Narrow" pitchFamily="34" charset="0"/>
              </a:rPr>
              <a:t>Настраивать коллектив на сопротивление мнению и решениям руководства</a:t>
            </a:r>
          </a:p>
          <a:p>
            <a:pPr marL="171450" indent="-171450" algn="just">
              <a:buFont typeface="Arial" panose="020B0604020202020204" pitchFamily="34" charset="0"/>
              <a:buChar char="•"/>
            </a:pPr>
            <a:r>
              <a:rPr lang="ru-RU" sz="1100" dirty="0">
                <a:latin typeface="Arial Narrow" pitchFamily="34" charset="0"/>
              </a:rPr>
              <a:t>Предпочитать старые проверенные методы любым новшествам</a:t>
            </a:r>
          </a:p>
          <a:p>
            <a:pPr marL="171450" indent="-171450" algn="just">
              <a:buFont typeface="Arial" panose="020B0604020202020204" pitchFamily="34" charset="0"/>
              <a:buChar char="•"/>
            </a:pPr>
            <a:r>
              <a:rPr lang="ru-RU" sz="1100" dirty="0">
                <a:latin typeface="Arial Narrow" pitchFamily="34" charset="0"/>
              </a:rPr>
              <a:t>Не стремиться отстаивать свое мнение и решения руководства, выдвигать аргументы</a:t>
            </a:r>
          </a:p>
          <a:p>
            <a:pPr marL="171450" indent="-171450" algn="just">
              <a:buFont typeface="Arial" panose="020B0604020202020204" pitchFamily="34" charset="0"/>
              <a:buChar char="•"/>
            </a:pPr>
            <a:r>
              <a:rPr lang="ru-RU" sz="1100" dirty="0">
                <a:latin typeface="Arial Narrow" pitchFamily="34" charset="0"/>
              </a:rPr>
              <a:t>Не искать компромисса, действовать исключительно силой власти</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extBox 42"/>
          <p:cNvSpPr txBox="1"/>
          <p:nvPr/>
        </p:nvSpPr>
        <p:spPr>
          <a:xfrm>
            <a:off x="232542" y="-10758"/>
            <a:ext cx="6469472" cy="369332"/>
          </a:xfrm>
          <a:prstGeom prst="rect">
            <a:avLst/>
          </a:prstGeom>
          <a:noFill/>
        </p:spPr>
        <p:txBody>
          <a:bodyPr wrap="square" rtlCol="0">
            <a:spAutoFit/>
          </a:bodyPr>
          <a:lstStyle/>
          <a:p>
            <a:r>
              <a:rPr lang="ru-RU" b="1" dirty="0">
                <a:solidFill>
                  <a:srgbClr val="002060"/>
                </a:solidFill>
                <a:latin typeface="Arial Narrow" pitchFamily="34" charset="0"/>
              </a:rPr>
              <a:t>Управление изменениями:</a:t>
            </a:r>
            <a:endParaRPr lang="ru-RU" dirty="0">
              <a:solidFill>
                <a:srgbClr val="002060"/>
              </a:solidFill>
              <a:latin typeface="Bebas Neue Bold" panose="020B0606020202050201" pitchFamily="34" charset="-52"/>
            </a:endParaRPr>
          </a:p>
        </p:txBody>
      </p:sp>
      <p:graphicFrame>
        <p:nvGraphicFramePr>
          <p:cNvPr id="2" name="Таблица 1"/>
          <p:cNvGraphicFramePr>
            <a:graphicFrameLocks noGrp="1"/>
          </p:cNvGraphicFramePr>
          <p:nvPr>
            <p:extLst>
              <p:ext uri="{D42A27DB-BD31-4B8C-83A1-F6EECF244321}">
                <p14:modId xmlns:p14="http://schemas.microsoft.com/office/powerpoint/2010/main" val="1966598204"/>
              </p:ext>
            </p:extLst>
          </p:nvPr>
        </p:nvGraphicFramePr>
        <p:xfrm>
          <a:off x="224452" y="419561"/>
          <a:ext cx="8574576" cy="4236612"/>
        </p:xfrm>
        <a:graphic>
          <a:graphicData uri="http://schemas.openxmlformats.org/drawingml/2006/table">
            <a:tbl>
              <a:tblPr firstRow="1" firstCol="1" bandRow="1"/>
              <a:tblGrid>
                <a:gridCol w="1527279">
                  <a:extLst>
                    <a:ext uri="{9D8B030D-6E8A-4147-A177-3AD203B41FA5}">
                      <a16:colId xmlns:a16="http://schemas.microsoft.com/office/drawing/2014/main" val="20000"/>
                    </a:ext>
                  </a:extLst>
                </a:gridCol>
                <a:gridCol w="1341822">
                  <a:extLst>
                    <a:ext uri="{9D8B030D-6E8A-4147-A177-3AD203B41FA5}">
                      <a16:colId xmlns:a16="http://schemas.microsoft.com/office/drawing/2014/main" val="20001"/>
                    </a:ext>
                  </a:extLst>
                </a:gridCol>
                <a:gridCol w="1440005">
                  <a:extLst>
                    <a:ext uri="{9D8B030D-6E8A-4147-A177-3AD203B41FA5}">
                      <a16:colId xmlns:a16="http://schemas.microsoft.com/office/drawing/2014/main" val="20002"/>
                    </a:ext>
                  </a:extLst>
                </a:gridCol>
                <a:gridCol w="1440005">
                  <a:extLst>
                    <a:ext uri="{9D8B030D-6E8A-4147-A177-3AD203B41FA5}">
                      <a16:colId xmlns:a16="http://schemas.microsoft.com/office/drawing/2014/main" val="20003"/>
                    </a:ext>
                  </a:extLst>
                </a:gridCol>
                <a:gridCol w="1440005">
                  <a:extLst>
                    <a:ext uri="{9D8B030D-6E8A-4147-A177-3AD203B41FA5}">
                      <a16:colId xmlns:a16="http://schemas.microsoft.com/office/drawing/2014/main" val="20004"/>
                    </a:ext>
                  </a:extLst>
                </a:gridCol>
                <a:gridCol w="1385460">
                  <a:extLst>
                    <a:ext uri="{9D8B030D-6E8A-4147-A177-3AD203B41FA5}">
                      <a16:colId xmlns:a16="http://schemas.microsoft.com/office/drawing/2014/main" val="20005"/>
                    </a:ext>
                  </a:extLst>
                </a:gridCol>
              </a:tblGrid>
              <a:tr h="146744">
                <a:tc rowSpan="2">
                  <a:txBody>
                    <a:bodyPr/>
                    <a:lstStyle/>
                    <a:p>
                      <a:pPr algn="ctr">
                        <a:lnSpc>
                          <a:spcPct val="107000"/>
                        </a:lnSpc>
                        <a:spcAft>
                          <a:spcPts val="0"/>
                        </a:spcAft>
                      </a:pPr>
                      <a:r>
                        <a:rPr lang="ru-RU" sz="1200" b="1"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УПРАВЛЕНИЕ ИЗМЕНЕНИЯМИ</a:t>
                      </a:r>
                      <a:endParaRPr lang="ru-RU" sz="12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47162" marR="471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ct val="107000"/>
                        </a:lnSpc>
                        <a:spcAft>
                          <a:spcPts val="0"/>
                        </a:spcAft>
                      </a:pPr>
                      <a:r>
                        <a:rPr lang="ru-RU" sz="9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Индикаторы </a:t>
                      </a:r>
                      <a:endParaRPr lang="ru-RU" sz="9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47162" marR="471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9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1 уровень</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7162" marR="471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90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2 уровень</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47162" marR="471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90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3 уровень</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47162" marR="471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9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4 уровень</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7162" marR="471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840144">
                <a:tc vMerge="1">
                  <a:txBody>
                    <a:bodyPr/>
                    <a:lstStyle/>
                    <a:p>
                      <a:endParaRPr lang="ru-RU"/>
                    </a:p>
                  </a:txBody>
                  <a:tcPr/>
                </a:tc>
                <a:tc vMerge="1">
                  <a:txBody>
                    <a:bodyPr/>
                    <a:lstStyle/>
                    <a:p>
                      <a:endParaRPr lang="ru-RU"/>
                    </a:p>
                  </a:txBody>
                  <a:tcPr/>
                </a:tc>
                <a:tc>
                  <a:txBody>
                    <a:bodyPr/>
                    <a:lstStyle/>
                    <a:p>
                      <a:pPr algn="ctr">
                        <a:lnSpc>
                          <a:spcPct val="107000"/>
                        </a:lnSpc>
                        <a:spcAft>
                          <a:spcPts val="0"/>
                        </a:spcAft>
                      </a:pPr>
                      <a:r>
                        <a:rPr lang="ru-RU" sz="900" b="1">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Не способен эффективно управлять изменениями </a:t>
                      </a:r>
                      <a:endParaRPr lang="ru-RU" sz="900">
                        <a:effectLst/>
                        <a:latin typeface="Arial Narrow" panose="020B0606020202030204" pitchFamily="34" charset="0"/>
                        <a:ea typeface="Calibri" panose="020F0502020204030204" pitchFamily="34" charset="0"/>
                        <a:cs typeface="Times New Roman" panose="02020603050405020304" pitchFamily="18" charset="0"/>
                      </a:endParaRPr>
                    </a:p>
                  </a:txBody>
                  <a:tcPr marL="47162" marR="471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900" b="1"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Способен управлять изменениями преимущественно через принуждение</a:t>
                      </a:r>
                      <a:endParaRPr lang="ru-RU" sz="9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47162" marR="471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900" b="1"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Способен достаточно эффективно управлять изменениями, преимущественно через позитивную мотивацию и поиск сторонников</a:t>
                      </a:r>
                      <a:endParaRPr lang="ru-RU" sz="9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47162" marR="471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900" b="1"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В условиях изменений проявляет исключительные лидерские качества, оказывает значительную поддержку коллективу</a:t>
                      </a:r>
                      <a:endParaRPr lang="ru-RU" sz="9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47162" marR="471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220553">
                <a:tc>
                  <a:txBody>
                    <a:bodyPr/>
                    <a:lstStyle/>
                    <a:p>
                      <a:pPr algn="just">
                        <a:lnSpc>
                          <a:spcPct val="107000"/>
                        </a:lnSpc>
                        <a:spcAft>
                          <a:spcPts val="0"/>
                        </a:spcAft>
                      </a:pPr>
                      <a:r>
                        <a:rPr lang="ru-RU" sz="90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Способность понимать отношение людей к изменениям, прогнозировать социальные реакции. Умение варьировать и определять сценарий реализации изменений в зависимости от уровня «сопротивления». Способность выстраивать отношения с людьми, воздействовать на людей, изменяя их поведение. Умение находить различные стимулы для внедрения изменений в коллективе, в т.ч. встраивая их в проект внедрении изменений. Умение управлять конфликтами. Способность отстаивать мнение руководства и идеи перед сопротивлением коллектива. </a:t>
                      </a:r>
                      <a:endParaRPr lang="ru-RU" sz="900">
                        <a:effectLst/>
                        <a:latin typeface="Arial Narrow" panose="020B0606020202030204" pitchFamily="34" charset="0"/>
                        <a:ea typeface="Calibri" panose="020F0502020204030204" pitchFamily="34" charset="0"/>
                        <a:cs typeface="Times New Roman" panose="02020603050405020304" pitchFamily="18" charset="0"/>
                      </a:endParaRPr>
                    </a:p>
                  </a:txBody>
                  <a:tcPr marL="47162" marR="471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ru-RU" sz="9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1)Внимание к реакции и эмоциям людей.</a:t>
                      </a:r>
                      <a:endParaRPr lang="ru-RU" sz="900" dirty="0">
                        <a:effectLst/>
                        <a:latin typeface="Arial Narrow" panose="020B0606020202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9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2)Умение оценивать реакцию окружающих. 3)Умение прогнозировать реакцию и поведение на нововведения.</a:t>
                      </a:r>
                      <a:endParaRPr lang="ru-RU" sz="900" dirty="0">
                        <a:effectLst/>
                        <a:latin typeface="Arial Narrow" panose="020B0606020202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9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4)Умение определять индивидуальные и общие стимулы в коллективе. 5)Коммуникативные способности. 6)Эффективность поведения в конфликте.</a:t>
                      </a:r>
                      <a:endParaRPr lang="ru-RU" sz="900" dirty="0">
                        <a:effectLst/>
                        <a:latin typeface="Arial Narrow" panose="020B0606020202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9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7)Уровень силы воли.</a:t>
                      </a:r>
                      <a:endParaRPr lang="ru-RU" sz="9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47162" marR="471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9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Невнимателен к эмоциям и реакции людей. Не умеет "читать" невербальные знаки в коммуникациях. При этом может обладать значительной силой воли. Не умеет выстраивать отношения и видеть стимулы для внедрения изменений в коллективе. В конфликте занимает прямую позицию и может сам его спровоцировать, своим действием или бездействием. Не способен отстоять мнение руководства, так, чтобы добиться осознанной положительной реакции.</a:t>
                      </a:r>
                      <a:endParaRPr lang="ru-RU" sz="9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47162" marR="471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9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Слабые навыки распознавания эмоций и реакции других людей. Способен предсказать крайние негативные реакции, прикладывает усилия, чтобы их не допустить. Из-за недостатка коммуникативных навыков, уходит от конфликтов. Способен "уговорить" коллектив принять мнение руководства, показывая преимущественно негативные последствия сопротивления. Сила воли слабая или умеренная.</a:t>
                      </a:r>
                      <a:endParaRPr lang="ru-RU" sz="9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47162" marR="471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9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Обладает хорошими навыками распознавания и прогнозирования эмоций и реакций людей. Обладает хорошими коммуникативными навыками. В коммуникациях старается использовать различные стимулы, эмоции, подбирая их под индивидуальные потребности. Способен достаточно эффективно управлять конфликтами или сдерживать их. Обладает хорошей силой воли. Умеет убедить коллектив в принятии мнения руководства, акцентируя внимание на позитивных сторонах. Умеет найти сторонников для поддержки.</a:t>
                      </a:r>
                      <a:endParaRPr lang="ru-RU" sz="9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47162" marR="471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9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Высокий уровень вербального и невербального общения. Способен тонко чувствовать ситуацию и проявлять дипломатию. Способен так построить процесс изменений, чтобы они проходили комфортно для окружающих. При этом проявляет значительную силу воли и жесткость в условиях сопротивления факторов окружающей среды. Умеет отключать собственные эмоции, чтобы фокусироваться на главном. Способен убедить коллектив в мнении руководства и вербовать единомышленников для продвижения инноваций.</a:t>
                      </a:r>
                      <a:endParaRPr lang="ru-RU" sz="9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47162" marR="471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extBox 42"/>
          <p:cNvSpPr txBox="1"/>
          <p:nvPr/>
        </p:nvSpPr>
        <p:spPr>
          <a:xfrm>
            <a:off x="232541" y="-10758"/>
            <a:ext cx="6372653" cy="369332"/>
          </a:xfrm>
          <a:prstGeom prst="rect">
            <a:avLst/>
          </a:prstGeom>
          <a:noFill/>
        </p:spPr>
        <p:txBody>
          <a:bodyPr wrap="square" rtlCol="0">
            <a:spAutoFit/>
          </a:bodyPr>
          <a:lstStyle/>
          <a:p>
            <a:r>
              <a:rPr lang="ru-RU" b="1" dirty="0">
                <a:solidFill>
                  <a:srgbClr val="002060"/>
                </a:solidFill>
                <a:latin typeface="Arial Narrow" pitchFamily="34" charset="0"/>
              </a:rPr>
              <a:t>Управление знаниями:</a:t>
            </a:r>
            <a:endParaRPr lang="ru-RU" dirty="0">
              <a:solidFill>
                <a:srgbClr val="002060"/>
              </a:solidFill>
              <a:latin typeface="Bebas Neue Bold" panose="020B0606020202050201" pitchFamily="34" charset="-52"/>
            </a:endParaRPr>
          </a:p>
        </p:txBody>
      </p:sp>
      <p:sp>
        <p:nvSpPr>
          <p:cNvPr id="4" name="TextBox 3"/>
          <p:cNvSpPr txBox="1"/>
          <p:nvPr/>
        </p:nvSpPr>
        <p:spPr>
          <a:xfrm>
            <a:off x="293511" y="1027604"/>
            <a:ext cx="4213943" cy="2123658"/>
          </a:xfrm>
          <a:prstGeom prst="rect">
            <a:avLst/>
          </a:prstGeom>
          <a:noFill/>
        </p:spPr>
        <p:txBody>
          <a:bodyPr wrap="square" numCol="1" rtlCol="0">
            <a:spAutoFit/>
          </a:bodyPr>
          <a:lstStyle/>
          <a:p>
            <a:pPr algn="just"/>
            <a:r>
              <a:rPr lang="ru-RU" sz="1100" b="1" dirty="0">
                <a:latin typeface="Arial Narrow" panose="020B0606020202030204" pitchFamily="34" charset="0"/>
              </a:rPr>
              <a:t>Необходимая обстановка:</a:t>
            </a:r>
            <a:endParaRPr lang="ru-RU" sz="1100" dirty="0">
              <a:latin typeface="Arial Narrow" panose="020B0606020202030204" pitchFamily="34" charset="0"/>
            </a:endParaRPr>
          </a:p>
          <a:p>
            <a:pPr marL="171450" indent="-171450" algn="just">
              <a:buFont typeface="Arial" panose="020B0604020202020204" pitchFamily="34" charset="0"/>
              <a:buChar char="•"/>
            </a:pPr>
            <a:r>
              <a:rPr lang="ru-RU" sz="1100" dirty="0">
                <a:latin typeface="Arial Narrow" panose="020B0606020202030204" pitchFamily="34" charset="0"/>
              </a:rPr>
              <a:t>Наличие системы управления знаниями: базы данных, регламентов по обращению с информацией в организации и ответственности.</a:t>
            </a:r>
          </a:p>
          <a:p>
            <a:pPr marL="171450" indent="-171450" algn="just">
              <a:buFont typeface="Arial" panose="020B0604020202020204" pitchFamily="34" charset="0"/>
              <a:buChar char="•"/>
            </a:pPr>
            <a:r>
              <a:rPr lang="ru-RU" sz="1100" dirty="0">
                <a:latin typeface="Arial Narrow" panose="020B0606020202030204" pitchFamily="34" charset="0"/>
              </a:rPr>
              <a:t>Доступная среда получения знаний: наличие профессиональных клубов, кружков, проведение семинаров для обмена опытом и т.д. Удобное время и место учебных занятий.</a:t>
            </a:r>
          </a:p>
          <a:p>
            <a:pPr marL="171450" indent="-171450" algn="just">
              <a:buFont typeface="Arial" panose="020B0604020202020204" pitchFamily="34" charset="0"/>
              <a:buChar char="•"/>
            </a:pPr>
            <a:r>
              <a:rPr lang="ru-RU" sz="1100" dirty="0">
                <a:latin typeface="Arial Narrow" panose="020B0606020202030204" pitchFamily="34" charset="0"/>
              </a:rPr>
              <a:t>Внутренний </a:t>
            </a:r>
            <a:r>
              <a:rPr lang="en-US" sz="1100" dirty="0">
                <a:latin typeface="Arial Narrow" panose="020B0606020202030204" pitchFamily="34" charset="0"/>
              </a:rPr>
              <a:t>PR</a:t>
            </a:r>
            <a:r>
              <a:rPr lang="ru-RU" sz="1100" dirty="0">
                <a:latin typeface="Arial Narrow" panose="020B0606020202030204" pitchFamily="34" charset="0"/>
              </a:rPr>
              <a:t> знаний: предоставление сотрудникам информации о применении и пользе знаний на конкретных примерах.</a:t>
            </a:r>
          </a:p>
          <a:p>
            <a:pPr marL="171450" indent="-171450" algn="just">
              <a:buFont typeface="Arial" panose="020B0604020202020204" pitchFamily="34" charset="0"/>
              <a:buChar char="•"/>
            </a:pPr>
            <a:r>
              <a:rPr lang="ru-RU" sz="1100" dirty="0">
                <a:latin typeface="Arial Narrow" panose="020B0606020202030204" pitchFamily="34" charset="0"/>
              </a:rPr>
              <a:t>Наличие системы наставничества.</a:t>
            </a:r>
          </a:p>
          <a:p>
            <a:pPr marL="171450" indent="-171450" algn="just">
              <a:buFont typeface="Arial" panose="020B0604020202020204" pitchFamily="34" charset="0"/>
              <a:buChar char="•"/>
            </a:pPr>
            <a:r>
              <a:rPr lang="ru-RU" sz="1100" dirty="0">
                <a:latin typeface="Arial Narrow" panose="020B0606020202030204" pitchFamily="34" charset="0"/>
              </a:rPr>
              <a:t>Система найма сотрудников, ориентированная на поиск людей с позитивным отношением к знаниям, стремлением учиться и обмениваться знаниями.</a:t>
            </a:r>
          </a:p>
        </p:txBody>
      </p:sp>
      <p:sp>
        <p:nvSpPr>
          <p:cNvPr id="5" name="TextBox 4"/>
          <p:cNvSpPr txBox="1"/>
          <p:nvPr/>
        </p:nvSpPr>
        <p:spPr>
          <a:xfrm>
            <a:off x="4770485" y="1007877"/>
            <a:ext cx="4213943" cy="1954381"/>
          </a:xfrm>
          <a:prstGeom prst="rect">
            <a:avLst/>
          </a:prstGeom>
          <a:noFill/>
        </p:spPr>
        <p:txBody>
          <a:bodyPr wrap="square" numCol="1" rtlCol="0">
            <a:spAutoFit/>
          </a:bodyPr>
          <a:lstStyle/>
          <a:p>
            <a:r>
              <a:rPr lang="ru-RU" sz="1100" b="1" dirty="0">
                <a:latin typeface="Arial Narrow" pitchFamily="34" charset="0"/>
              </a:rPr>
              <a:t>Для людей, обладающих этой чертой, не характерно:</a:t>
            </a:r>
            <a:endParaRPr lang="ru-RU" sz="1100" dirty="0">
              <a:latin typeface="Arial Narrow" pitchFamily="34" charset="0"/>
            </a:endParaRPr>
          </a:p>
          <a:p>
            <a:pPr marL="171450" indent="-171450" algn="just">
              <a:buFont typeface="Arial" panose="020B0604020202020204" pitchFamily="34" charset="0"/>
              <a:buChar char="•"/>
            </a:pPr>
            <a:r>
              <a:rPr lang="ru-RU" sz="1100" dirty="0">
                <a:latin typeface="Arial Narrow" pitchFamily="34" charset="0"/>
              </a:rPr>
              <a:t>Ничему не учиться и не учить, не стремится к развитию профессионализма, не исследовать чужой опыт.</a:t>
            </a:r>
          </a:p>
          <a:p>
            <a:pPr marL="171450" indent="-171450" algn="just">
              <a:buFont typeface="Arial" panose="020B0604020202020204" pitchFamily="34" charset="0"/>
              <a:buChar char="•"/>
            </a:pPr>
            <a:r>
              <a:rPr lang="ru-RU" sz="1100" dirty="0">
                <a:latin typeface="Arial Narrow" pitchFamily="34" charset="0"/>
              </a:rPr>
              <a:t>Не видеть преимущества знаний и необходимость их постоянного развития.</a:t>
            </a:r>
          </a:p>
          <a:p>
            <a:pPr marL="171450" indent="-171450" algn="just">
              <a:buFont typeface="Arial" panose="020B0604020202020204" pitchFamily="34" charset="0"/>
              <a:buChar char="•"/>
            </a:pPr>
            <a:r>
              <a:rPr lang="ru-RU" sz="1100" dirty="0">
                <a:latin typeface="Arial Narrow" pitchFamily="34" charset="0"/>
              </a:rPr>
              <a:t>Всегда использовать минимум необходимой информации, не искать дополнительные данные.</a:t>
            </a:r>
          </a:p>
          <a:p>
            <a:pPr marL="171450" indent="-171450" algn="just">
              <a:buFont typeface="Arial" panose="020B0604020202020204" pitchFamily="34" charset="0"/>
              <a:buChar char="•"/>
            </a:pPr>
            <a:r>
              <a:rPr lang="ru-RU" sz="1100" dirty="0">
                <a:latin typeface="Arial Narrow" pitchFamily="34" charset="0"/>
              </a:rPr>
              <a:t>Не видеть полезность знаний в собственном подразделении/ предприятии.</a:t>
            </a:r>
          </a:p>
          <a:p>
            <a:pPr marL="171450" indent="-171450" algn="just">
              <a:buFont typeface="Arial" panose="020B0604020202020204" pitchFamily="34" charset="0"/>
              <a:buChar char="•"/>
            </a:pPr>
            <a:r>
              <a:rPr lang="ru-RU" sz="1100" dirty="0">
                <a:latin typeface="Arial Narrow" pitchFamily="34" charset="0"/>
              </a:rPr>
              <a:t>Не стремится что-либо создавать.</a:t>
            </a:r>
          </a:p>
          <a:p>
            <a:pPr marL="171450" indent="-171450" algn="just">
              <a:buFont typeface="Arial" panose="020B0604020202020204" pitchFamily="34" charset="0"/>
              <a:buChar char="•"/>
            </a:pPr>
            <a:r>
              <a:rPr lang="ru-RU" sz="1100" dirty="0">
                <a:latin typeface="Arial Narrow" pitchFamily="34" charset="0"/>
              </a:rPr>
              <a:t>Не учится на собственных и чужих ошибках.</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extBox 42"/>
          <p:cNvSpPr txBox="1"/>
          <p:nvPr/>
        </p:nvSpPr>
        <p:spPr>
          <a:xfrm>
            <a:off x="232542" y="-10758"/>
            <a:ext cx="6469472" cy="369332"/>
          </a:xfrm>
          <a:prstGeom prst="rect">
            <a:avLst/>
          </a:prstGeom>
          <a:noFill/>
        </p:spPr>
        <p:txBody>
          <a:bodyPr wrap="square" rtlCol="0">
            <a:spAutoFit/>
          </a:bodyPr>
          <a:lstStyle/>
          <a:p>
            <a:r>
              <a:rPr lang="ru-RU" b="1" dirty="0">
                <a:solidFill>
                  <a:srgbClr val="002060"/>
                </a:solidFill>
                <a:latin typeface="Arial Narrow" pitchFamily="34" charset="0"/>
              </a:rPr>
              <a:t>Управление знаниями:</a:t>
            </a:r>
            <a:endParaRPr lang="ru-RU" dirty="0">
              <a:solidFill>
                <a:srgbClr val="002060"/>
              </a:solidFill>
              <a:latin typeface="Bebas Neue Bold" panose="020B0606020202050201" pitchFamily="34" charset="-52"/>
            </a:endParaRPr>
          </a:p>
        </p:txBody>
      </p:sp>
      <p:graphicFrame>
        <p:nvGraphicFramePr>
          <p:cNvPr id="2" name="Таблица 1"/>
          <p:cNvGraphicFramePr>
            <a:graphicFrameLocks noGrp="1"/>
          </p:cNvGraphicFramePr>
          <p:nvPr>
            <p:extLst>
              <p:ext uri="{D42A27DB-BD31-4B8C-83A1-F6EECF244321}">
                <p14:modId xmlns:p14="http://schemas.microsoft.com/office/powerpoint/2010/main" val="2304255982"/>
              </p:ext>
            </p:extLst>
          </p:nvPr>
        </p:nvGraphicFramePr>
        <p:xfrm>
          <a:off x="232542" y="448999"/>
          <a:ext cx="8602075" cy="4234081"/>
        </p:xfrm>
        <a:graphic>
          <a:graphicData uri="http://schemas.openxmlformats.org/drawingml/2006/table">
            <a:tbl>
              <a:tblPr firstRow="1" firstCol="1" bandRow="1"/>
              <a:tblGrid>
                <a:gridCol w="1532177">
                  <a:extLst>
                    <a:ext uri="{9D8B030D-6E8A-4147-A177-3AD203B41FA5}">
                      <a16:colId xmlns:a16="http://schemas.microsoft.com/office/drawing/2014/main" val="20000"/>
                    </a:ext>
                  </a:extLst>
                </a:gridCol>
                <a:gridCol w="1346126">
                  <a:extLst>
                    <a:ext uri="{9D8B030D-6E8A-4147-A177-3AD203B41FA5}">
                      <a16:colId xmlns:a16="http://schemas.microsoft.com/office/drawing/2014/main" val="20001"/>
                    </a:ext>
                  </a:extLst>
                </a:gridCol>
                <a:gridCol w="1444623">
                  <a:extLst>
                    <a:ext uri="{9D8B030D-6E8A-4147-A177-3AD203B41FA5}">
                      <a16:colId xmlns:a16="http://schemas.microsoft.com/office/drawing/2014/main" val="20002"/>
                    </a:ext>
                  </a:extLst>
                </a:gridCol>
                <a:gridCol w="1444623">
                  <a:extLst>
                    <a:ext uri="{9D8B030D-6E8A-4147-A177-3AD203B41FA5}">
                      <a16:colId xmlns:a16="http://schemas.microsoft.com/office/drawing/2014/main" val="20003"/>
                    </a:ext>
                  </a:extLst>
                </a:gridCol>
                <a:gridCol w="1444623">
                  <a:extLst>
                    <a:ext uri="{9D8B030D-6E8A-4147-A177-3AD203B41FA5}">
                      <a16:colId xmlns:a16="http://schemas.microsoft.com/office/drawing/2014/main" val="20004"/>
                    </a:ext>
                  </a:extLst>
                </a:gridCol>
                <a:gridCol w="1389903">
                  <a:extLst>
                    <a:ext uri="{9D8B030D-6E8A-4147-A177-3AD203B41FA5}">
                      <a16:colId xmlns:a16="http://schemas.microsoft.com/office/drawing/2014/main" val="20005"/>
                    </a:ext>
                  </a:extLst>
                </a:gridCol>
              </a:tblGrid>
              <a:tr h="182143">
                <a:tc rowSpan="2">
                  <a:txBody>
                    <a:bodyPr/>
                    <a:lstStyle/>
                    <a:p>
                      <a:pPr algn="ctr">
                        <a:lnSpc>
                          <a:spcPct val="107000"/>
                        </a:lnSpc>
                        <a:spcAft>
                          <a:spcPts val="0"/>
                        </a:spcAft>
                      </a:pPr>
                      <a:r>
                        <a:rPr lang="ru-RU" sz="1200" b="1"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УПРАВЛЕНИЕ ЗНАНИЯМИ</a:t>
                      </a:r>
                      <a:endParaRPr lang="ru-RU" sz="12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4461" marR="544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Индикаторы </a:t>
                      </a:r>
                      <a:endParaRPr lang="ru-RU" sz="10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4461" marR="544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9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1 уровень</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9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2 уровень</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9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3 уровень</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9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4 уровень</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031637">
                <a:tc vMerge="1">
                  <a:txBody>
                    <a:bodyPr/>
                    <a:lstStyle/>
                    <a:p>
                      <a:endParaRPr lang="ru-RU"/>
                    </a:p>
                  </a:txBody>
                  <a:tcPr/>
                </a:tc>
                <a:tc vMerge="1">
                  <a:txBody>
                    <a:bodyPr/>
                    <a:lstStyle/>
                    <a:p>
                      <a:endParaRPr lang="ru-RU"/>
                    </a:p>
                  </a:txBody>
                  <a:tcPr/>
                </a:tc>
                <a:tc>
                  <a:txBody>
                    <a:bodyPr/>
                    <a:lstStyle/>
                    <a:p>
                      <a:pPr algn="ctr">
                        <a:lnSpc>
                          <a:spcPct val="107000"/>
                        </a:lnSpc>
                        <a:spcAft>
                          <a:spcPts val="0"/>
                        </a:spcAft>
                      </a:pPr>
                      <a:r>
                        <a:rPr lang="ru-RU" sz="1000" b="1"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Не видит большой ценности в знаниях и необходимости отдельно управлять ими.</a:t>
                      </a:r>
                      <a:endParaRPr lang="ru-RU" sz="10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4461" marR="544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b="1"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Воспринимает знания как необходимость, способен управлять  знаниями только под воздействием внешних стимулов.</a:t>
                      </a:r>
                      <a:endParaRPr lang="ru-RU" sz="10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4461" marR="544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b="1"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Способен достаточно эффективно поддерживать процесс управления знаниями,</a:t>
                      </a:r>
                      <a:r>
                        <a:rPr lang="ru-RU" sz="1000" b="1" baseline="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 так как разделяет их ценность.</a:t>
                      </a:r>
                      <a:endParaRPr lang="ru-RU" sz="10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4461" marR="544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b="1">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Знания воспринимает как жизненную цель. В любом процессе старается найти источники обогащения знаниями и делится ими.</a:t>
                      </a:r>
                      <a:endParaRPr lang="ru-RU" sz="1000">
                        <a:effectLst/>
                        <a:latin typeface="Arial Narrow" panose="020B0606020202030204" pitchFamily="34" charset="0"/>
                        <a:ea typeface="Calibri" panose="020F0502020204030204" pitchFamily="34" charset="0"/>
                        <a:cs typeface="Times New Roman" panose="02020603050405020304" pitchFamily="18" charset="0"/>
                      </a:endParaRPr>
                    </a:p>
                  </a:txBody>
                  <a:tcPr marL="54461" marR="544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922971">
                <a:tc>
                  <a:txBody>
                    <a:bodyPr/>
                    <a:lstStyle/>
                    <a:p>
                      <a:pPr algn="just">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Способность определять знания, лежащие в основе процессов, технологий, инноваций. Способность находить применение этих знаний для повышения эффективности деятельности компании, создания новой стоимости. Креативное мышление. Стремление к организации управляемых потоков знаний и их применения к факторам производства. Умение формировать, накапливать и использовать интеллектуальный капитал компании.</a:t>
                      </a:r>
                      <a:endParaRPr lang="ru-RU" sz="10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4461" marR="544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1)Отношение к знаниям. </a:t>
                      </a:r>
                      <a:endParaRPr lang="ru-RU" sz="1000" dirty="0">
                        <a:effectLst/>
                        <a:latin typeface="Arial Narrow" panose="020B0606020202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2)Умение учиться и познавать. </a:t>
                      </a:r>
                      <a:endParaRPr lang="ru-RU" sz="1000" dirty="0">
                        <a:effectLst/>
                        <a:latin typeface="Arial Narrow" panose="020B0606020202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3)Умение учить. 4)Способность находить ресурсы для развития и пополнения знаний. </a:t>
                      </a:r>
                      <a:endParaRPr lang="ru-RU" sz="1000" dirty="0">
                        <a:effectLst/>
                        <a:latin typeface="Arial Narrow" panose="020B0606020202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5)Способность находить применения знаниям в различных областях. </a:t>
                      </a:r>
                      <a:endParaRPr lang="ru-RU" sz="1000" dirty="0">
                        <a:effectLst/>
                        <a:latin typeface="Arial Narrow" panose="020B0606020202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6)Способность организовать процесс управления знаниями. </a:t>
                      </a:r>
                      <a:endParaRPr lang="ru-RU" sz="10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4461" marR="544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Ценит знания только в некоторых областях. Не стремится научится чему-то сам или учить других. Может найти ресурс для пополнения знаний только при необходимости. Узкий кругозор не позволяет определить возможность применения знаний в различных областях. Знания накапливает бессистемно.</a:t>
                      </a:r>
                      <a:endParaRPr lang="ru-RU" sz="10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4461" marR="544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Знания воспринимает как необходимость. Учится в большинстве случаев под давлением внешних обстоятельств.  При необходимости может обучать других. Эффективно ищет ресурсы для пополнения знаний только если это будет способствовать достижению конкретных краткосрочных целей. Способен структурировать знания и формировать небольшие базы данных.</a:t>
                      </a:r>
                      <a:endParaRPr lang="ru-RU" sz="10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4461" marR="544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Позитивное отношение к знаниям. Любит учиться и может учить других. Способен увидеть источники полезных знаний в процессах и системах. Стремится структурировать и сохранять получаемые знания. Способен найти применение для новых знаний. </a:t>
                      </a:r>
                      <a:endParaRPr lang="ru-RU" sz="10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4461" marR="544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В развитии знаний общества видит одну из своих личных целей. Хороший наставник, стремится к высокой самоотдаче в развитии знаний. Способен организовать систему знаний и эффективно управлять ей. Видит источники знаний в людях и умеет раскрывать потенциал.</a:t>
                      </a:r>
                      <a:endParaRPr lang="ru-RU" sz="10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4461" marR="544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extBox 42"/>
          <p:cNvSpPr txBox="1"/>
          <p:nvPr/>
        </p:nvSpPr>
        <p:spPr>
          <a:xfrm>
            <a:off x="232541" y="-10758"/>
            <a:ext cx="6372653" cy="369332"/>
          </a:xfrm>
          <a:prstGeom prst="rect">
            <a:avLst/>
          </a:prstGeom>
          <a:noFill/>
        </p:spPr>
        <p:txBody>
          <a:bodyPr wrap="square" rtlCol="0">
            <a:spAutoFit/>
          </a:bodyPr>
          <a:lstStyle/>
          <a:p>
            <a:r>
              <a:rPr lang="ru-RU" b="1" dirty="0">
                <a:solidFill>
                  <a:srgbClr val="002060"/>
                </a:solidFill>
                <a:latin typeface="Arial Narrow" pitchFamily="34" charset="0"/>
              </a:rPr>
              <a:t>Мышление </a:t>
            </a:r>
            <a:r>
              <a:rPr lang="en-US" b="1" dirty="0">
                <a:solidFill>
                  <a:srgbClr val="002060"/>
                </a:solidFill>
                <a:latin typeface="Arial Narrow" pitchFamily="34" charset="0"/>
              </a:rPr>
              <a:t>Lean Six Sigma</a:t>
            </a:r>
            <a:r>
              <a:rPr lang="ru-RU" b="1" dirty="0">
                <a:solidFill>
                  <a:srgbClr val="002060"/>
                </a:solidFill>
                <a:latin typeface="Arial Narrow" pitchFamily="34" charset="0"/>
              </a:rPr>
              <a:t>:</a:t>
            </a:r>
            <a:endParaRPr lang="ru-RU" dirty="0">
              <a:solidFill>
                <a:srgbClr val="002060"/>
              </a:solidFill>
              <a:latin typeface="Bebas Neue Bold" panose="020B0606020202050201" pitchFamily="34" charset="-52"/>
            </a:endParaRPr>
          </a:p>
        </p:txBody>
      </p:sp>
      <p:sp>
        <p:nvSpPr>
          <p:cNvPr id="4" name="TextBox 3"/>
          <p:cNvSpPr txBox="1"/>
          <p:nvPr/>
        </p:nvSpPr>
        <p:spPr>
          <a:xfrm>
            <a:off x="293511" y="1027604"/>
            <a:ext cx="4213943" cy="1954381"/>
          </a:xfrm>
          <a:prstGeom prst="rect">
            <a:avLst/>
          </a:prstGeom>
          <a:noFill/>
        </p:spPr>
        <p:txBody>
          <a:bodyPr wrap="square" numCol="1" rtlCol="0">
            <a:spAutoFit/>
          </a:bodyPr>
          <a:lstStyle/>
          <a:p>
            <a:pPr algn="just"/>
            <a:r>
              <a:rPr lang="ru-RU" sz="1100" b="1" dirty="0">
                <a:latin typeface="Arial Narrow" panose="020B0606020202030204" pitchFamily="34" charset="0"/>
              </a:rPr>
              <a:t>Необходимая обстановка:</a:t>
            </a:r>
          </a:p>
          <a:p>
            <a:pPr marL="171450" indent="-171450" algn="just">
              <a:buFont typeface="Arial" panose="020B0604020202020204" pitchFamily="34" charset="0"/>
              <a:buChar char="•"/>
            </a:pPr>
            <a:r>
              <a:rPr lang="ru-RU" sz="1100" dirty="0">
                <a:latin typeface="Arial Narrow" panose="020B0606020202030204" pitchFamily="34" charset="0"/>
              </a:rPr>
              <a:t>Наличие культуры производства </a:t>
            </a:r>
            <a:r>
              <a:rPr lang="en-US" sz="1100" dirty="0">
                <a:latin typeface="Arial Narrow" panose="020B0606020202030204" pitchFamily="34" charset="0"/>
              </a:rPr>
              <a:t>Lean Six Sigma</a:t>
            </a:r>
            <a:r>
              <a:rPr lang="ru-RU" sz="1100" dirty="0">
                <a:latin typeface="Arial Narrow" panose="020B0606020202030204" pitchFamily="34" charset="0"/>
              </a:rPr>
              <a:t>, закрепленной соответствующими регламентами.</a:t>
            </a:r>
          </a:p>
          <a:p>
            <a:pPr marL="171450" indent="-171450" algn="just">
              <a:buFont typeface="Arial" panose="020B0604020202020204" pitchFamily="34" charset="0"/>
              <a:buChar char="•"/>
            </a:pPr>
            <a:r>
              <a:rPr lang="ru-RU" sz="1100" dirty="0">
                <a:latin typeface="Arial Narrow" panose="020B0606020202030204" pitchFamily="34" charset="0"/>
              </a:rPr>
              <a:t>Наличие системы оценки соблюдения правил и норм культуры производства </a:t>
            </a:r>
            <a:r>
              <a:rPr lang="en-US" sz="1100" dirty="0">
                <a:latin typeface="Arial Narrow" panose="020B0606020202030204" pitchFamily="34" charset="0"/>
              </a:rPr>
              <a:t>Lean Six Sigma</a:t>
            </a:r>
            <a:r>
              <a:rPr lang="ru-RU" sz="1100" dirty="0">
                <a:latin typeface="Arial Narrow" panose="020B0606020202030204" pitchFamily="34" charset="0"/>
              </a:rPr>
              <a:t>.</a:t>
            </a:r>
          </a:p>
          <a:p>
            <a:pPr marL="171450" indent="-171450" algn="just">
              <a:buFont typeface="Arial" panose="020B0604020202020204" pitchFamily="34" charset="0"/>
              <a:buChar char="•"/>
            </a:pPr>
            <a:r>
              <a:rPr lang="ru-RU" sz="1100" dirty="0">
                <a:latin typeface="Arial Narrow" panose="020B0606020202030204" pitchFamily="34" charset="0"/>
              </a:rPr>
              <a:t>Вовлечение сотрудников в развитие производства </a:t>
            </a:r>
            <a:r>
              <a:rPr lang="en-US" sz="1100" dirty="0">
                <a:latin typeface="Arial Narrow" panose="020B0606020202030204" pitchFamily="34" charset="0"/>
              </a:rPr>
              <a:t>Lean Six Sigma</a:t>
            </a:r>
            <a:r>
              <a:rPr lang="ru-RU" sz="1100" dirty="0">
                <a:latin typeface="Arial Narrow" panose="020B0606020202030204" pitchFamily="34" charset="0"/>
              </a:rPr>
              <a:t>. Воспитание привычек, связанных с системными улучшениями, оптимизацией, повышением качества процессов, продуктов, услуг. </a:t>
            </a:r>
          </a:p>
          <a:p>
            <a:pPr marL="171450" indent="-171450" algn="just">
              <a:buFont typeface="Arial" panose="020B0604020202020204" pitchFamily="34" charset="0"/>
              <a:buChar char="•"/>
            </a:pPr>
            <a:r>
              <a:rPr lang="ru-RU" sz="1100" dirty="0">
                <a:latin typeface="Arial Narrow" panose="020B0606020202030204" pitchFamily="34" charset="0"/>
              </a:rPr>
              <a:t>Выстроенная система коммуникаций: сотрудники могут обсуждать возникающие проблемы и вопросы, запрашивать информацию не только в своем подразделении, но и по всей цепочке производства.</a:t>
            </a:r>
            <a:endParaRPr lang="ru-RU" sz="1100" dirty="0"/>
          </a:p>
        </p:txBody>
      </p:sp>
      <p:sp>
        <p:nvSpPr>
          <p:cNvPr id="5" name="TextBox 4"/>
          <p:cNvSpPr txBox="1"/>
          <p:nvPr/>
        </p:nvSpPr>
        <p:spPr>
          <a:xfrm>
            <a:off x="4770485" y="1007877"/>
            <a:ext cx="4213943" cy="2292935"/>
          </a:xfrm>
          <a:prstGeom prst="rect">
            <a:avLst/>
          </a:prstGeom>
          <a:noFill/>
        </p:spPr>
        <p:txBody>
          <a:bodyPr wrap="square" numCol="1" rtlCol="0">
            <a:spAutoFit/>
          </a:bodyPr>
          <a:lstStyle/>
          <a:p>
            <a:r>
              <a:rPr lang="ru-RU" sz="1100" b="1" dirty="0">
                <a:latin typeface="Arial Narrow" pitchFamily="34" charset="0"/>
              </a:rPr>
              <a:t>Для людей, обладающих этой чертой, не характерно:</a:t>
            </a:r>
            <a:endParaRPr lang="ru-RU" sz="1100" dirty="0">
              <a:latin typeface="Arial Narrow" pitchFamily="34" charset="0"/>
            </a:endParaRPr>
          </a:p>
          <a:p>
            <a:pPr marL="171450" indent="-171450" algn="just">
              <a:buFont typeface="Arial" panose="020B0604020202020204" pitchFamily="34" charset="0"/>
              <a:buChar char="•"/>
            </a:pPr>
            <a:r>
              <a:rPr lang="ru-RU" sz="1100" dirty="0">
                <a:latin typeface="Arial Narrow" pitchFamily="34" charset="0"/>
              </a:rPr>
              <a:t>Не видеть причины возникающих проблем, бороться исключительно с результатами.</a:t>
            </a:r>
          </a:p>
          <a:p>
            <a:pPr marL="171450" indent="-171450" algn="just">
              <a:buFont typeface="Arial" panose="020B0604020202020204" pitchFamily="34" charset="0"/>
              <a:buChar char="•"/>
            </a:pPr>
            <a:r>
              <a:rPr lang="ru-RU" sz="1100" dirty="0">
                <a:latin typeface="Arial Narrow" pitchFamily="34" charset="0"/>
              </a:rPr>
              <a:t>Не стимулировать себя и окружающих на инициативы в поиске оптимальных/эффективных способов выполнения работ.</a:t>
            </a:r>
          </a:p>
          <a:p>
            <a:pPr marL="171450" indent="-171450" algn="just">
              <a:buFont typeface="Arial" panose="020B0604020202020204" pitchFamily="34" charset="0"/>
              <a:buChar char="•"/>
            </a:pPr>
            <a:r>
              <a:rPr lang="ru-RU" sz="1100" dirty="0">
                <a:latin typeface="Arial Narrow" pitchFamily="34" charset="0"/>
              </a:rPr>
              <a:t>Беспорядок на рабочем месте, бессистемная работа, не выстроенные процессы.</a:t>
            </a:r>
          </a:p>
          <a:p>
            <a:pPr marL="171450" indent="-171450" algn="just">
              <a:buFont typeface="Arial" panose="020B0604020202020204" pitchFamily="34" charset="0"/>
              <a:buChar char="•"/>
            </a:pPr>
            <a:r>
              <a:rPr lang="ru-RU" sz="1100" dirty="0">
                <a:latin typeface="Arial Narrow" pitchFamily="34" charset="0"/>
              </a:rPr>
              <a:t>Не обращать внимание на потери времени и ресурсов в процессе работы, не стараться что-либо усовершенствовать.</a:t>
            </a:r>
          </a:p>
          <a:p>
            <a:pPr marL="171450" indent="-171450" algn="just">
              <a:buFont typeface="Arial" panose="020B0604020202020204" pitchFamily="34" charset="0"/>
              <a:buChar char="•"/>
            </a:pPr>
            <a:r>
              <a:rPr lang="ru-RU" sz="1100" dirty="0">
                <a:latin typeface="Arial Narrow" pitchFamily="34" charset="0"/>
              </a:rPr>
              <a:t>Видеть только свою часть работы, не придавая значения как результаты его процесса могут отразиться на результатах работы других.</a:t>
            </a:r>
          </a:p>
          <a:p>
            <a:r>
              <a:rPr lang="ru-RU" sz="1100" dirty="0"/>
              <a:t>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extBox 42"/>
          <p:cNvSpPr txBox="1"/>
          <p:nvPr/>
        </p:nvSpPr>
        <p:spPr>
          <a:xfrm>
            <a:off x="232542" y="-10758"/>
            <a:ext cx="6469472" cy="369332"/>
          </a:xfrm>
          <a:prstGeom prst="rect">
            <a:avLst/>
          </a:prstGeom>
          <a:noFill/>
        </p:spPr>
        <p:txBody>
          <a:bodyPr wrap="square" rtlCol="0">
            <a:spAutoFit/>
          </a:bodyPr>
          <a:lstStyle/>
          <a:p>
            <a:r>
              <a:rPr lang="ru-RU" b="1" dirty="0">
                <a:solidFill>
                  <a:srgbClr val="002060"/>
                </a:solidFill>
                <a:latin typeface="Arial Narrow" pitchFamily="34" charset="0"/>
              </a:rPr>
              <a:t>Мышление </a:t>
            </a:r>
            <a:r>
              <a:rPr lang="en-US" b="1" dirty="0">
                <a:solidFill>
                  <a:srgbClr val="002060"/>
                </a:solidFill>
                <a:latin typeface="Arial Narrow" pitchFamily="34" charset="0"/>
              </a:rPr>
              <a:t>Lean Six Sigma </a:t>
            </a:r>
            <a:r>
              <a:rPr lang="ru-RU" b="1" dirty="0">
                <a:solidFill>
                  <a:srgbClr val="002060"/>
                </a:solidFill>
                <a:latin typeface="Arial Narrow" pitchFamily="34" charset="0"/>
              </a:rPr>
              <a:t>:</a:t>
            </a:r>
            <a:endParaRPr lang="ru-RU" dirty="0">
              <a:solidFill>
                <a:srgbClr val="002060"/>
              </a:solidFill>
              <a:latin typeface="Bebas Neue Bold" panose="020B0606020202050201" pitchFamily="34" charset="-52"/>
            </a:endParaRPr>
          </a:p>
        </p:txBody>
      </p:sp>
      <p:graphicFrame>
        <p:nvGraphicFramePr>
          <p:cNvPr id="2" name="Таблица 1"/>
          <p:cNvGraphicFramePr>
            <a:graphicFrameLocks noGrp="1"/>
          </p:cNvGraphicFramePr>
          <p:nvPr>
            <p:extLst>
              <p:ext uri="{D42A27DB-BD31-4B8C-83A1-F6EECF244321}">
                <p14:modId xmlns:p14="http://schemas.microsoft.com/office/powerpoint/2010/main" val="632302460"/>
              </p:ext>
            </p:extLst>
          </p:nvPr>
        </p:nvGraphicFramePr>
        <p:xfrm>
          <a:off x="232542" y="417340"/>
          <a:ext cx="8581451" cy="4237162"/>
        </p:xfrm>
        <a:graphic>
          <a:graphicData uri="http://schemas.openxmlformats.org/drawingml/2006/table">
            <a:tbl>
              <a:tblPr firstRow="1" firstCol="1" bandRow="1"/>
              <a:tblGrid>
                <a:gridCol w="1528503">
                  <a:extLst>
                    <a:ext uri="{9D8B030D-6E8A-4147-A177-3AD203B41FA5}">
                      <a16:colId xmlns:a16="http://schemas.microsoft.com/office/drawing/2014/main" val="20000"/>
                    </a:ext>
                  </a:extLst>
                </a:gridCol>
                <a:gridCol w="1342898">
                  <a:extLst>
                    <a:ext uri="{9D8B030D-6E8A-4147-A177-3AD203B41FA5}">
                      <a16:colId xmlns:a16="http://schemas.microsoft.com/office/drawing/2014/main" val="20001"/>
                    </a:ext>
                  </a:extLst>
                </a:gridCol>
                <a:gridCol w="1441160">
                  <a:extLst>
                    <a:ext uri="{9D8B030D-6E8A-4147-A177-3AD203B41FA5}">
                      <a16:colId xmlns:a16="http://schemas.microsoft.com/office/drawing/2014/main" val="20002"/>
                    </a:ext>
                  </a:extLst>
                </a:gridCol>
                <a:gridCol w="1441160">
                  <a:extLst>
                    <a:ext uri="{9D8B030D-6E8A-4147-A177-3AD203B41FA5}">
                      <a16:colId xmlns:a16="http://schemas.microsoft.com/office/drawing/2014/main" val="20003"/>
                    </a:ext>
                  </a:extLst>
                </a:gridCol>
                <a:gridCol w="1441160">
                  <a:extLst>
                    <a:ext uri="{9D8B030D-6E8A-4147-A177-3AD203B41FA5}">
                      <a16:colId xmlns:a16="http://schemas.microsoft.com/office/drawing/2014/main" val="20004"/>
                    </a:ext>
                  </a:extLst>
                </a:gridCol>
                <a:gridCol w="1386570">
                  <a:extLst>
                    <a:ext uri="{9D8B030D-6E8A-4147-A177-3AD203B41FA5}">
                      <a16:colId xmlns:a16="http://schemas.microsoft.com/office/drawing/2014/main" val="20005"/>
                    </a:ext>
                  </a:extLst>
                </a:gridCol>
              </a:tblGrid>
              <a:tr h="154798">
                <a:tc rowSpan="2">
                  <a:txBody>
                    <a:bodyPr/>
                    <a:lstStyle/>
                    <a:p>
                      <a:pPr algn="ctr">
                        <a:lnSpc>
                          <a:spcPct val="107000"/>
                        </a:lnSpc>
                        <a:spcAft>
                          <a:spcPts val="0"/>
                        </a:spcAft>
                      </a:pPr>
                      <a:r>
                        <a:rPr lang="ru-RU" sz="1200" b="1"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МЫШЛЕНИЕ </a:t>
                      </a:r>
                      <a:r>
                        <a:rPr lang="ru-RU" sz="1200" b="1" dirty="0" err="1">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Lean</a:t>
                      </a:r>
                      <a:r>
                        <a:rPr lang="ru-RU" sz="1200" b="1"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 </a:t>
                      </a:r>
                      <a:r>
                        <a:rPr lang="ru-RU" sz="1200" b="1" dirty="0" err="1">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Six</a:t>
                      </a:r>
                      <a:r>
                        <a:rPr lang="ru-RU" sz="1200" b="1"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 </a:t>
                      </a:r>
                      <a:r>
                        <a:rPr lang="ru-RU" sz="1200" b="1" dirty="0" err="1">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Sigma</a:t>
                      </a:r>
                      <a:endParaRPr lang="ru-RU" sz="12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2634" marR="526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ct val="107000"/>
                        </a:lnSpc>
                        <a:spcAft>
                          <a:spcPts val="0"/>
                        </a:spcAft>
                      </a:pPr>
                      <a:r>
                        <a:rPr lang="ru-RU" sz="9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 Индикаторы</a:t>
                      </a:r>
                      <a:endParaRPr lang="ru-RU" sz="9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2634" marR="526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9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1 уровень</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634" marR="526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9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2 уровень</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634" marR="526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9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3 уровень</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634" marR="526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9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4 уровень</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634" marR="526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755993">
                <a:tc vMerge="1">
                  <a:txBody>
                    <a:bodyPr/>
                    <a:lstStyle/>
                    <a:p>
                      <a:endParaRPr lang="ru-RU"/>
                    </a:p>
                  </a:txBody>
                  <a:tcPr/>
                </a:tc>
                <a:tc vMerge="1">
                  <a:txBody>
                    <a:bodyPr/>
                    <a:lstStyle/>
                    <a:p>
                      <a:endParaRPr lang="ru-RU"/>
                    </a:p>
                  </a:txBody>
                  <a:tcPr/>
                </a:tc>
                <a:tc>
                  <a:txBody>
                    <a:bodyPr/>
                    <a:lstStyle/>
                    <a:p>
                      <a:pPr algn="ctr">
                        <a:lnSpc>
                          <a:spcPct val="107000"/>
                        </a:lnSpc>
                        <a:spcAft>
                          <a:spcPts val="0"/>
                        </a:spcAft>
                      </a:pPr>
                      <a:r>
                        <a:rPr lang="ru-RU" sz="900" b="1"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Мало вникает в реальную полезность действий и процессов</a:t>
                      </a:r>
                      <a:endParaRPr lang="ru-RU" sz="9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2634" marR="526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900" b="1"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Способен поддерживать существующий порядок и вносить отдельные коррективы в процесс создания стоимости</a:t>
                      </a:r>
                      <a:endParaRPr lang="ru-RU" sz="9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2634" marR="526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900" b="1"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Хорошо организует процессы, способен к устранению причин потерь, нацелен на кооперацию в оптимизации процессов</a:t>
                      </a:r>
                      <a:endParaRPr lang="ru-RU" sz="9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2634" marR="526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900" b="1">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Способен проводить системные изменения в процессах, добавляющие ценность для клиентов. </a:t>
                      </a:r>
                      <a:endParaRPr lang="ru-RU" sz="900">
                        <a:effectLst/>
                        <a:latin typeface="Arial Narrow" panose="020B0606020202030204" pitchFamily="34" charset="0"/>
                        <a:ea typeface="Calibri" panose="020F0502020204030204" pitchFamily="34" charset="0"/>
                        <a:cs typeface="Times New Roman" panose="02020603050405020304" pitchFamily="18" charset="0"/>
                      </a:endParaRPr>
                    </a:p>
                  </a:txBody>
                  <a:tcPr marL="52634" marR="526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326371">
                <a:tc>
                  <a:txBody>
                    <a:bodyPr/>
                    <a:lstStyle/>
                    <a:p>
                      <a:pPr algn="ctr">
                        <a:lnSpc>
                          <a:spcPct val="107000"/>
                        </a:lnSpc>
                        <a:spcAft>
                          <a:spcPts val="0"/>
                        </a:spcAft>
                      </a:pPr>
                      <a:r>
                        <a:rPr lang="ru-RU" sz="9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Образ мышления </a:t>
                      </a:r>
                      <a:r>
                        <a:rPr lang="ru-RU" sz="900" dirty="0" err="1">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Lean</a:t>
                      </a:r>
                      <a:r>
                        <a:rPr lang="ru-RU" sz="9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 </a:t>
                      </a:r>
                      <a:r>
                        <a:rPr lang="ru-RU" sz="900" dirty="0" err="1">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Six</a:t>
                      </a:r>
                      <a:r>
                        <a:rPr lang="ru-RU" sz="9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 </a:t>
                      </a:r>
                      <a:r>
                        <a:rPr lang="ru-RU" sz="900" dirty="0" err="1">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Sigma</a:t>
                      </a:r>
                      <a:r>
                        <a:rPr lang="ru-RU" sz="9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 направлен на то, чтобы делать только работу, добавляющую ценность для внешнего и/или внутреннего клиента.  Этот же ценностный подход является определяющим при разработке и реализации улучшений. Понимание бесперспективности «лоскутных» улучшений, прогнозирование влияния улучшений на всю цепочку взаимосвязанных процессов. Способность видеть потери и предпринимать усилия по их устранению. При столкновении со сложными случаями предпочитать следование </a:t>
                      </a:r>
                      <a:r>
                        <a:rPr lang="ru-RU" sz="900" dirty="0" err="1">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алгоритмичным</a:t>
                      </a:r>
                      <a:r>
                        <a:rPr lang="ru-RU" sz="9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 подходам к решению проблем.</a:t>
                      </a:r>
                      <a:endParaRPr lang="ru-RU" sz="9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2634" marR="52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ru-RU" sz="9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1)Умение отличать полезную работу от бесполезной в любом процессе предприятия.</a:t>
                      </a:r>
                      <a:endParaRPr lang="ru-RU" sz="900" dirty="0">
                        <a:effectLst/>
                        <a:latin typeface="Arial Narrow" panose="020B0606020202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9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2) Способность выявлять потери, а также факторы и причины, негативно влияющие на создание ценности.</a:t>
                      </a:r>
                      <a:endParaRPr lang="ru-RU" sz="900" dirty="0">
                        <a:effectLst/>
                        <a:latin typeface="Arial Narrow" panose="020B0606020202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9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3)Способность предпринимать усилия по устранению потерь, снижению влияния негативных факторов. 4)Способность организовать порядок в любых делах. 5)Проявление методичности и последовательности в работе.</a:t>
                      </a:r>
                      <a:endParaRPr lang="ru-RU" sz="9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2634" marR="52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9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Не умеет отличать полезную работу от бесполезной. Не анализирует свои действия с точки зрения создания ценности. Может вносить некоторые улучшения или исправления в рабочий процесс, ориентируясь исключительно на собственное понимание, либо подчиняясь требованиям. Испытывает очевидные сложности с организацией порядка. В сложных ситуациях теряется, не может обойтись без посторонней помощи даже при наличии регламента.</a:t>
                      </a:r>
                      <a:endParaRPr lang="ru-RU" sz="9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2634" marR="52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9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Умеет выделить основные полезные действия в работе. Способен сделать небольшую оптимизацию процесса, особенно, если это позволит прилагать меньше усилий в работе. Способен увидеть и устранить некоторые потери ресурсов в процессе. Не всегда организует работу должным образом. Проявляет некоторую методичность и последовательность в работе, как правило, на основании действующих регламентов и правил или "как научили". В сложных ситуациях, если нет подходящего регламента, требует помощи.</a:t>
                      </a:r>
                      <a:endParaRPr lang="ru-RU" sz="9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2634" marR="52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9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Способен отличать полезные действия от бесполезных. Стремится оптимизировать работу для снижения ошибок и потерь. Умеет находить причины ошибок и потерь на своем и смежном участках работы. Хорошо видит основные взаимосвязи цепочки создания ценности. Стремится к их устранению, в том числе, кооперативно с привлечением других подразделений. Предпочитает ориентироваться на регламенты в сложных ситуациях. Способен использовать принципы аналогии в методике решения организационных проблем.</a:t>
                      </a:r>
                      <a:endParaRPr lang="ru-RU" sz="9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2634" marR="52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9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Умеет точно определять взаимосвязи в процессах создания ценности. Умеет находить узкие места и причины возникновения ошибок и потерь. Проявляет активное участие в их устранении, стремится к устойчивой оптимизации всех процессов. Способен организовать порядок в любых делах. Всегда действует методично и последовательно, в том числе разрабатывая собственные методики. Умеет</a:t>
                      </a:r>
                      <a:r>
                        <a:rPr lang="ru-RU" sz="900" baseline="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 выстраивать оптимальный процесс достижения результата.</a:t>
                      </a:r>
                      <a:endParaRPr lang="ru-RU" sz="9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2634" marR="526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extBox 42"/>
          <p:cNvSpPr txBox="1"/>
          <p:nvPr/>
        </p:nvSpPr>
        <p:spPr>
          <a:xfrm>
            <a:off x="275572" y="514444"/>
            <a:ext cx="4296426" cy="461665"/>
          </a:xfrm>
          <a:prstGeom prst="rect">
            <a:avLst/>
          </a:prstGeom>
          <a:noFill/>
        </p:spPr>
        <p:txBody>
          <a:bodyPr wrap="square" rtlCol="0">
            <a:spAutoFit/>
          </a:bodyPr>
          <a:lstStyle/>
          <a:p>
            <a:r>
              <a:rPr lang="ru-RU" sz="2400" b="1" dirty="0">
                <a:solidFill>
                  <a:schemeClr val="tx1">
                    <a:lumMod val="50000"/>
                    <a:lumOff val="50000"/>
                  </a:schemeClr>
                </a:solidFill>
                <a:latin typeface="Arial Narrow" pitchFamily="34" charset="0"/>
              </a:rPr>
              <a:t>Цифровые компетенции:</a:t>
            </a:r>
            <a:endParaRPr lang="ru-RU" sz="2400" dirty="0">
              <a:solidFill>
                <a:schemeClr val="tx1">
                  <a:lumMod val="50000"/>
                  <a:lumOff val="50000"/>
                </a:schemeClr>
              </a:solidFill>
              <a:latin typeface="Bebas Neue Bold" panose="020B0606020202050201" pitchFamily="34" charset="-52"/>
            </a:endParaRPr>
          </a:p>
        </p:txBody>
      </p:sp>
      <p:sp>
        <p:nvSpPr>
          <p:cNvPr id="11" name="TextBox 10"/>
          <p:cNvSpPr txBox="1"/>
          <p:nvPr/>
        </p:nvSpPr>
        <p:spPr>
          <a:xfrm>
            <a:off x="293511" y="1027604"/>
            <a:ext cx="4213943" cy="3308598"/>
          </a:xfrm>
          <a:prstGeom prst="rect">
            <a:avLst/>
          </a:prstGeom>
          <a:noFill/>
        </p:spPr>
        <p:txBody>
          <a:bodyPr wrap="square" numCol="1" rtlCol="0">
            <a:spAutoFit/>
          </a:bodyPr>
          <a:lstStyle/>
          <a:p>
            <a:pPr algn="just"/>
            <a:r>
              <a:rPr lang="ru-RU" sz="1100" b="1" dirty="0">
                <a:latin typeface="Arial Narrow" pitchFamily="34" charset="0"/>
              </a:rPr>
              <a:t>Отражают способности в эффективном и безопасном применении информационных и коммуникационных технологий для реализации поставленных целей. Непрерывное стремление к развитию знаний и умений уверенно, эффективно, критично и безопасно выбирать и применять цифровые технологии.</a:t>
            </a:r>
            <a:endParaRPr lang="ru-RU" sz="1100" dirty="0">
              <a:latin typeface="Arial Narrow" pitchFamily="34" charset="0"/>
            </a:endParaRPr>
          </a:p>
          <a:p>
            <a:endParaRPr lang="ru-RU" sz="1100" b="1" dirty="0">
              <a:latin typeface="Arial Narrow" pitchFamily="34" charset="0"/>
            </a:endParaRPr>
          </a:p>
          <a:p>
            <a:r>
              <a:rPr lang="ru-RU" sz="1100" b="1" dirty="0">
                <a:latin typeface="Arial Narrow" pitchFamily="34" charset="0"/>
              </a:rPr>
              <a:t>Цифровая информационная  компетентность </a:t>
            </a:r>
            <a:endParaRPr lang="ru-RU" sz="1100" dirty="0">
              <a:latin typeface="Arial Narrow" pitchFamily="34" charset="0"/>
            </a:endParaRPr>
          </a:p>
          <a:p>
            <a:pPr algn="just"/>
            <a:r>
              <a:rPr lang="ru-RU" sz="1100" dirty="0">
                <a:latin typeface="Arial Narrow" panose="020B0606020202030204" pitchFamily="34" charset="0"/>
              </a:rPr>
              <a:t>Знания, умения, мотивация, связанные с поиском, пониманием, организацией, архивированием цифровой информации и ее критическим осмыслением, а также с созданием материалов с использованием цифровых ресурсов (текстовых, табличных, изобразительных, аудио и видео). Понимание информационных потоков своего предприятия, их взаимосвязи между процессами и применяемого ПО.</a:t>
            </a:r>
            <a:endParaRPr lang="ru-RU" sz="1100" b="1" dirty="0">
              <a:latin typeface="Arial Narrow" pitchFamily="34" charset="0"/>
            </a:endParaRPr>
          </a:p>
          <a:p>
            <a:endParaRPr lang="ru-RU" sz="1100" b="1" dirty="0">
              <a:latin typeface="Arial Narrow" pitchFamily="34" charset="0"/>
            </a:endParaRPr>
          </a:p>
          <a:p>
            <a:r>
              <a:rPr lang="ru-RU" sz="1100" b="1" dirty="0">
                <a:latin typeface="Arial Narrow" pitchFamily="34" charset="0"/>
              </a:rPr>
              <a:t>Цифровая коммуникативная компетентность</a:t>
            </a:r>
            <a:endParaRPr lang="ru-RU" sz="1100" dirty="0">
              <a:latin typeface="Arial Narrow" pitchFamily="34" charset="0"/>
            </a:endParaRPr>
          </a:p>
          <a:p>
            <a:pPr algn="just"/>
            <a:r>
              <a:rPr lang="ru-RU" sz="1100" dirty="0">
                <a:latin typeface="Arial Narrow" pitchFamily="34" charset="0"/>
              </a:rPr>
              <a:t>Знания, умения, мотивация и ответственность, необходимые для онлайн-коммуникации в различных формах (электронная почта, чаты, блоги, форумы, социальные и корпоративные сети и др.) и с различными целями. </a:t>
            </a:r>
          </a:p>
        </p:txBody>
      </p:sp>
      <p:sp>
        <p:nvSpPr>
          <p:cNvPr id="5" name="TextBox 4"/>
          <p:cNvSpPr txBox="1"/>
          <p:nvPr/>
        </p:nvSpPr>
        <p:spPr>
          <a:xfrm>
            <a:off x="4630636" y="1018638"/>
            <a:ext cx="4213943" cy="2631490"/>
          </a:xfrm>
          <a:prstGeom prst="rect">
            <a:avLst/>
          </a:prstGeom>
          <a:noFill/>
        </p:spPr>
        <p:txBody>
          <a:bodyPr wrap="square" numCol="1" rtlCol="0">
            <a:spAutoFit/>
          </a:bodyPr>
          <a:lstStyle/>
          <a:p>
            <a:r>
              <a:rPr lang="ru-RU" sz="1100" b="1" dirty="0">
                <a:latin typeface="Arial Narrow" pitchFamily="34" charset="0"/>
              </a:rPr>
              <a:t>Цифровая техническая компетентность </a:t>
            </a:r>
            <a:endParaRPr lang="ru-RU" sz="1100" dirty="0">
              <a:latin typeface="Arial Narrow" pitchFamily="34" charset="0"/>
            </a:endParaRPr>
          </a:p>
          <a:p>
            <a:pPr algn="just"/>
            <a:r>
              <a:rPr lang="ru-RU" sz="1100" dirty="0">
                <a:latin typeface="Arial Narrow" pitchFamily="34" charset="0"/>
              </a:rPr>
              <a:t>Понимание общих принципов единого информационного пространства. Знания, умения, мотивация и ответственность, позволяющие эффективно и безопасно использовать компьютеры, прочее </a:t>
            </a:r>
            <a:r>
              <a:rPr lang="ru-RU" sz="1100" dirty="0" err="1">
                <a:latin typeface="Arial Narrow" pitchFamily="34" charset="0"/>
              </a:rPr>
              <a:t>ИТ-оборудование</a:t>
            </a:r>
            <a:r>
              <a:rPr lang="ru-RU" sz="1100" dirty="0">
                <a:latin typeface="Arial Narrow" pitchFamily="34" charset="0"/>
              </a:rPr>
              <a:t> и соответствующее программное, возможности сетей и информационной системы организации для решения различных бизнес задач.</a:t>
            </a:r>
          </a:p>
          <a:p>
            <a:pPr algn="just"/>
            <a:endParaRPr lang="ru-RU" sz="1100" b="1" dirty="0">
              <a:latin typeface="Arial Narrow" pitchFamily="34" charset="0"/>
            </a:endParaRPr>
          </a:p>
          <a:p>
            <a:pPr algn="just"/>
            <a:r>
              <a:rPr lang="ru-RU" sz="1100" b="1" dirty="0">
                <a:latin typeface="Arial Narrow" pitchFamily="34" charset="0"/>
              </a:rPr>
              <a:t>Цифровая информационная ответственность</a:t>
            </a:r>
          </a:p>
          <a:p>
            <a:pPr algn="just"/>
            <a:r>
              <a:rPr lang="ru-RU" sz="1100" dirty="0">
                <a:latin typeface="Arial Narrow" panose="020B0606020202030204" pitchFamily="34" charset="0"/>
              </a:rPr>
              <a:t>Знания, умения, мотивация связанные с безопасным обращением, хранением, архивированием, передачей цифровой информации. Понимание угроз и рисков, связанных с обращением цифровой информации. Принятие коллективной и общей ответственности за своевременное и корректное внесение цифровой информации в системы и базы данных. Умение организовать свое рабочее пространство в информационной среде.</a:t>
            </a:r>
            <a:endParaRPr lang="ru-RU" sz="1100" b="1" dirty="0">
              <a:latin typeface="Arial Narrow"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extBox 42"/>
          <p:cNvSpPr txBox="1"/>
          <p:nvPr/>
        </p:nvSpPr>
        <p:spPr>
          <a:xfrm>
            <a:off x="232541" y="-10758"/>
            <a:ext cx="6372653" cy="369332"/>
          </a:xfrm>
          <a:prstGeom prst="rect">
            <a:avLst/>
          </a:prstGeom>
          <a:noFill/>
        </p:spPr>
        <p:txBody>
          <a:bodyPr wrap="square" rtlCol="0">
            <a:spAutoFit/>
          </a:bodyPr>
          <a:lstStyle/>
          <a:p>
            <a:r>
              <a:rPr lang="ru-RU" b="1" dirty="0">
                <a:solidFill>
                  <a:srgbClr val="002060"/>
                </a:solidFill>
                <a:latin typeface="Arial Narrow" pitchFamily="34" charset="0"/>
              </a:rPr>
              <a:t>Цифровая информационная компетентность:</a:t>
            </a:r>
            <a:endParaRPr lang="ru-RU" dirty="0">
              <a:solidFill>
                <a:srgbClr val="002060"/>
              </a:solidFill>
              <a:latin typeface="Bebas Neue Bold" panose="020B0606020202050201" pitchFamily="34" charset="-52"/>
            </a:endParaRPr>
          </a:p>
        </p:txBody>
      </p:sp>
      <p:sp>
        <p:nvSpPr>
          <p:cNvPr id="4" name="TextBox 3"/>
          <p:cNvSpPr txBox="1"/>
          <p:nvPr/>
        </p:nvSpPr>
        <p:spPr>
          <a:xfrm>
            <a:off x="293511" y="1027604"/>
            <a:ext cx="4213943" cy="2631490"/>
          </a:xfrm>
          <a:prstGeom prst="rect">
            <a:avLst/>
          </a:prstGeom>
          <a:noFill/>
        </p:spPr>
        <p:txBody>
          <a:bodyPr wrap="square" numCol="1" rtlCol="0">
            <a:spAutoFit/>
          </a:bodyPr>
          <a:lstStyle/>
          <a:p>
            <a:r>
              <a:rPr lang="ru-RU" sz="1100" b="1" dirty="0">
                <a:latin typeface="Arial Narrow" panose="020B0606020202030204" pitchFamily="34" charset="0"/>
              </a:rPr>
              <a:t>Необходимая обстановка:</a:t>
            </a:r>
          </a:p>
          <a:p>
            <a:pPr marL="171450" indent="-171450" algn="just">
              <a:buFont typeface="Arial" panose="020B0604020202020204" pitchFamily="34" charset="0"/>
              <a:buChar char="•"/>
            </a:pPr>
            <a:r>
              <a:rPr lang="ru-RU" sz="1100" dirty="0">
                <a:latin typeface="Arial Narrow" panose="020B0606020202030204" pitchFamily="34" charset="0"/>
              </a:rPr>
              <a:t>Готовность руководства инвестирования в </a:t>
            </a:r>
            <a:r>
              <a:rPr lang="ru-RU" sz="1100" dirty="0" err="1">
                <a:latin typeface="Arial Narrow" panose="020B0606020202030204" pitchFamily="34" charset="0"/>
              </a:rPr>
              <a:t>цифровизацию</a:t>
            </a:r>
            <a:r>
              <a:rPr lang="ru-RU" sz="1100" dirty="0">
                <a:latin typeface="Arial Narrow" panose="020B0606020202030204" pitchFamily="34" charset="0"/>
              </a:rPr>
              <a:t> всех процессов предприятия, выражаемая в наличии регулярного бюджета на нее, внедрение и ведение баз данных и программ с качественным пользовательским интерфейсом. </a:t>
            </a:r>
          </a:p>
          <a:p>
            <a:pPr marL="171450" indent="-171450" algn="just">
              <a:buFont typeface="Arial" panose="020B0604020202020204" pitchFamily="34" charset="0"/>
              <a:buChar char="•"/>
            </a:pPr>
            <a:r>
              <a:rPr lang="ru-RU" sz="1100" dirty="0" err="1">
                <a:latin typeface="Arial Narrow" panose="020B0606020202030204" pitchFamily="34" charset="0"/>
              </a:rPr>
              <a:t>Клиентоориентированность</a:t>
            </a:r>
            <a:r>
              <a:rPr lang="ru-RU" sz="1100" dirty="0">
                <a:latin typeface="Arial Narrow" panose="020B0606020202030204" pitchFamily="34" charset="0"/>
              </a:rPr>
              <a:t> ИТ-подразделений. Предоставление поддержки, обучения пользователей, возможность совместного решения поставленных задач с применением ПО.</a:t>
            </a:r>
          </a:p>
          <a:p>
            <a:pPr marL="171450" indent="-171450" algn="just">
              <a:buFont typeface="Arial" panose="020B0604020202020204" pitchFamily="34" charset="0"/>
              <a:buChar char="•"/>
            </a:pPr>
            <a:r>
              <a:rPr lang="ru-RU" sz="1100" dirty="0">
                <a:latin typeface="Arial Narrow" panose="020B0606020202030204" pitchFamily="34" charset="0"/>
              </a:rPr>
              <a:t>Вовлечение сотрудников в процессы цифровизации своей деятельности предприятия: предоставление информации и позитивных примеров эффективного использования ПО, системное обучение сотрудников обращению с цифровыми устройствами и программным обеспечением.</a:t>
            </a:r>
          </a:p>
          <a:p>
            <a:pPr marL="171450" indent="-171450" algn="just">
              <a:buFont typeface="Arial" panose="020B0604020202020204" pitchFamily="34" charset="0"/>
              <a:buChar char="•"/>
            </a:pPr>
            <a:r>
              <a:rPr lang="ru-RU" sz="1100" dirty="0">
                <a:latin typeface="Arial Narrow" panose="020B0606020202030204" pitchFamily="34" charset="0"/>
              </a:rPr>
              <a:t>Создание условий необходимого перехода на цифровые устройств рабочих процессов.</a:t>
            </a:r>
          </a:p>
        </p:txBody>
      </p:sp>
      <p:sp>
        <p:nvSpPr>
          <p:cNvPr id="5" name="TextBox 4"/>
          <p:cNvSpPr txBox="1"/>
          <p:nvPr/>
        </p:nvSpPr>
        <p:spPr>
          <a:xfrm>
            <a:off x="4770485" y="1007877"/>
            <a:ext cx="4213943" cy="1785104"/>
          </a:xfrm>
          <a:prstGeom prst="rect">
            <a:avLst/>
          </a:prstGeom>
          <a:noFill/>
        </p:spPr>
        <p:txBody>
          <a:bodyPr wrap="square" numCol="1" rtlCol="0">
            <a:spAutoFit/>
          </a:bodyPr>
          <a:lstStyle/>
          <a:p>
            <a:r>
              <a:rPr lang="ru-RU" sz="1100" b="1" dirty="0">
                <a:latin typeface="Arial Narrow" pitchFamily="34" charset="0"/>
              </a:rPr>
              <a:t>Для людей, обладающих этой чертой, не характерно:</a:t>
            </a:r>
            <a:endParaRPr lang="ru-RU" sz="1100" dirty="0">
              <a:latin typeface="Arial Narrow" pitchFamily="34" charset="0"/>
            </a:endParaRPr>
          </a:p>
          <a:p>
            <a:pPr marL="171450" indent="-171450" algn="just">
              <a:buFont typeface="Arial" panose="020B0604020202020204" pitchFamily="34" charset="0"/>
              <a:buChar char="•"/>
            </a:pPr>
            <a:r>
              <a:rPr lang="ru-RU" sz="1100" dirty="0">
                <a:latin typeface="Arial Narrow" pitchFamily="34" charset="0"/>
              </a:rPr>
              <a:t>Не уметь и не хотеть пользоваться цифровыми средствами.</a:t>
            </a:r>
          </a:p>
          <a:p>
            <a:pPr marL="171450" indent="-171450" algn="just">
              <a:buFont typeface="Arial" panose="020B0604020202020204" pitchFamily="34" charset="0"/>
              <a:buChar char="•"/>
            </a:pPr>
            <a:r>
              <a:rPr lang="ru-RU" sz="1100" dirty="0">
                <a:latin typeface="Arial Narrow" pitchFamily="34" charset="0"/>
              </a:rPr>
              <a:t>Использовать компьютер только для создания простых файлов в </a:t>
            </a:r>
            <a:r>
              <a:rPr lang="en-US" sz="1100" dirty="0">
                <a:latin typeface="Arial Narrow" pitchFamily="34" charset="0"/>
              </a:rPr>
              <a:t>Word</a:t>
            </a:r>
            <a:r>
              <a:rPr lang="ru-RU" sz="1100" dirty="0">
                <a:latin typeface="Arial Narrow" pitchFamily="34" charset="0"/>
              </a:rPr>
              <a:t>, использовать смартфон только как телефон и будильник.</a:t>
            </a:r>
          </a:p>
          <a:p>
            <a:pPr marL="171450" indent="-171450" algn="just">
              <a:buFont typeface="Arial" panose="020B0604020202020204" pitchFamily="34" charset="0"/>
              <a:buChar char="•"/>
            </a:pPr>
            <a:r>
              <a:rPr lang="ru-RU" sz="1100" dirty="0">
                <a:latin typeface="Arial Narrow" pitchFamily="34" charset="0"/>
              </a:rPr>
              <a:t>Не уметь и не стремиться искать информацию в цифровой среде</a:t>
            </a:r>
          </a:p>
          <a:p>
            <a:pPr marL="171450" indent="-171450" algn="just">
              <a:buFont typeface="Arial" panose="020B0604020202020204" pitchFamily="34" charset="0"/>
              <a:buChar char="•"/>
            </a:pPr>
            <a:r>
              <a:rPr lang="ru-RU" sz="1100" dirty="0">
                <a:latin typeface="Arial Narrow" pitchFamily="34" charset="0"/>
              </a:rPr>
              <a:t>Не знать принципов хранения, обработки и передачи информации в цифровой среде.</a:t>
            </a:r>
          </a:p>
          <a:p>
            <a:pPr marL="171450" indent="-171450" algn="just">
              <a:buFont typeface="Arial" panose="020B0604020202020204" pitchFamily="34" charset="0"/>
              <a:buChar char="•"/>
            </a:pPr>
            <a:r>
              <a:rPr lang="ru-RU" sz="1100" dirty="0">
                <a:latin typeface="Arial Narrow" pitchFamily="34" charset="0"/>
              </a:rPr>
              <a:t>Считать Интернет бесполезным.</a:t>
            </a:r>
          </a:p>
          <a:p>
            <a:endParaRPr lang="ru-RU" sz="1100" dirty="0">
              <a:latin typeface="Arial Narrow" pitchFamily="34" charset="0"/>
            </a:endParaRPr>
          </a:p>
          <a:p>
            <a:r>
              <a:rPr lang="ru-RU" sz="1100" dirty="0"/>
              <a:t>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extBox 42"/>
          <p:cNvSpPr txBox="1"/>
          <p:nvPr/>
        </p:nvSpPr>
        <p:spPr>
          <a:xfrm>
            <a:off x="232542" y="-10758"/>
            <a:ext cx="6469472" cy="369332"/>
          </a:xfrm>
          <a:prstGeom prst="rect">
            <a:avLst/>
          </a:prstGeom>
          <a:noFill/>
        </p:spPr>
        <p:txBody>
          <a:bodyPr wrap="square" rtlCol="0">
            <a:spAutoFit/>
          </a:bodyPr>
          <a:lstStyle/>
          <a:p>
            <a:r>
              <a:rPr lang="ru-RU" b="1" dirty="0">
                <a:solidFill>
                  <a:srgbClr val="002060"/>
                </a:solidFill>
                <a:latin typeface="Arial Narrow" pitchFamily="34" charset="0"/>
              </a:rPr>
              <a:t>Цифровая информационная компетентность:</a:t>
            </a:r>
            <a:endParaRPr lang="ru-RU" dirty="0">
              <a:solidFill>
                <a:srgbClr val="002060"/>
              </a:solidFill>
              <a:latin typeface="Bebas Neue Bold" panose="020B0606020202050201" pitchFamily="34" charset="-52"/>
            </a:endParaRPr>
          </a:p>
        </p:txBody>
      </p:sp>
      <p:graphicFrame>
        <p:nvGraphicFramePr>
          <p:cNvPr id="3" name="Таблица 2"/>
          <p:cNvGraphicFramePr>
            <a:graphicFrameLocks noGrp="1"/>
          </p:cNvGraphicFramePr>
          <p:nvPr>
            <p:extLst>
              <p:ext uri="{D42A27DB-BD31-4B8C-83A1-F6EECF244321}">
                <p14:modId xmlns:p14="http://schemas.microsoft.com/office/powerpoint/2010/main" val="3849387963"/>
              </p:ext>
            </p:extLst>
          </p:nvPr>
        </p:nvGraphicFramePr>
        <p:xfrm>
          <a:off x="232542" y="428204"/>
          <a:ext cx="8588323" cy="4081991"/>
        </p:xfrm>
        <a:graphic>
          <a:graphicData uri="http://schemas.openxmlformats.org/drawingml/2006/table">
            <a:tbl>
              <a:tblPr firstRow="1" firstCol="1" bandRow="1"/>
              <a:tblGrid>
                <a:gridCol w="1529727">
                  <a:extLst>
                    <a:ext uri="{9D8B030D-6E8A-4147-A177-3AD203B41FA5}">
                      <a16:colId xmlns:a16="http://schemas.microsoft.com/office/drawing/2014/main" val="20000"/>
                    </a:ext>
                  </a:extLst>
                </a:gridCol>
                <a:gridCol w="1343973">
                  <a:extLst>
                    <a:ext uri="{9D8B030D-6E8A-4147-A177-3AD203B41FA5}">
                      <a16:colId xmlns:a16="http://schemas.microsoft.com/office/drawing/2014/main" val="20001"/>
                    </a:ext>
                  </a:extLst>
                </a:gridCol>
                <a:gridCol w="1442314">
                  <a:extLst>
                    <a:ext uri="{9D8B030D-6E8A-4147-A177-3AD203B41FA5}">
                      <a16:colId xmlns:a16="http://schemas.microsoft.com/office/drawing/2014/main" val="20002"/>
                    </a:ext>
                  </a:extLst>
                </a:gridCol>
                <a:gridCol w="1442314">
                  <a:extLst>
                    <a:ext uri="{9D8B030D-6E8A-4147-A177-3AD203B41FA5}">
                      <a16:colId xmlns:a16="http://schemas.microsoft.com/office/drawing/2014/main" val="20003"/>
                    </a:ext>
                  </a:extLst>
                </a:gridCol>
                <a:gridCol w="1442314">
                  <a:extLst>
                    <a:ext uri="{9D8B030D-6E8A-4147-A177-3AD203B41FA5}">
                      <a16:colId xmlns:a16="http://schemas.microsoft.com/office/drawing/2014/main" val="20004"/>
                    </a:ext>
                  </a:extLst>
                </a:gridCol>
                <a:gridCol w="1387681">
                  <a:extLst>
                    <a:ext uri="{9D8B030D-6E8A-4147-A177-3AD203B41FA5}">
                      <a16:colId xmlns:a16="http://schemas.microsoft.com/office/drawing/2014/main" val="20005"/>
                    </a:ext>
                  </a:extLst>
                </a:gridCol>
              </a:tblGrid>
              <a:tr h="168911">
                <a:tc rowSpan="2">
                  <a:txBody>
                    <a:bodyPr/>
                    <a:lstStyle/>
                    <a:p>
                      <a:pPr algn="ctr">
                        <a:lnSpc>
                          <a:spcPct val="107000"/>
                        </a:lnSpc>
                        <a:spcAft>
                          <a:spcPts val="0"/>
                        </a:spcAft>
                      </a:pPr>
                      <a:r>
                        <a:rPr lang="ru-RU" sz="1200" b="1"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ЦИФРОВАЯ ИНФОРМАЦИОННАЯ КОМПЕТЕНТНОСТЬ</a:t>
                      </a:r>
                      <a:endParaRPr lang="ru-RU" sz="12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4165" marR="541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ct val="107000"/>
                        </a:lnSpc>
                        <a:spcAft>
                          <a:spcPts val="0"/>
                        </a:spcAft>
                      </a:pPr>
                      <a:r>
                        <a:rPr lang="ru-RU" sz="90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Индикаторы</a:t>
                      </a:r>
                      <a:endParaRPr lang="ru-RU" sz="900">
                        <a:effectLst/>
                        <a:latin typeface="Arial Narrow" panose="020B0606020202030204" pitchFamily="34" charset="0"/>
                        <a:ea typeface="Calibri" panose="020F0502020204030204" pitchFamily="34" charset="0"/>
                        <a:cs typeface="Times New Roman" panose="02020603050405020304" pitchFamily="18" charset="0"/>
                      </a:endParaRPr>
                    </a:p>
                  </a:txBody>
                  <a:tcPr marL="54165" marR="541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9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1 уровень</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165" marR="541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9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2 уровень</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165" marR="541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9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3 уровень</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165" marR="541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9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4 уровень</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165" marR="541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599168">
                <a:tc vMerge="1">
                  <a:txBody>
                    <a:bodyPr/>
                    <a:lstStyle/>
                    <a:p>
                      <a:endParaRPr lang="ru-RU"/>
                    </a:p>
                  </a:txBody>
                  <a:tcPr/>
                </a:tc>
                <a:tc vMerge="1">
                  <a:txBody>
                    <a:bodyPr/>
                    <a:lstStyle/>
                    <a:p>
                      <a:endParaRPr lang="ru-RU"/>
                    </a:p>
                  </a:txBody>
                  <a:tcPr/>
                </a:tc>
                <a:tc>
                  <a:txBody>
                    <a:bodyPr/>
                    <a:lstStyle/>
                    <a:p>
                      <a:pPr algn="ctr">
                        <a:lnSpc>
                          <a:spcPct val="107000"/>
                        </a:lnSpc>
                        <a:spcAft>
                          <a:spcPts val="0"/>
                        </a:spcAft>
                      </a:pPr>
                      <a:r>
                        <a:rPr lang="ru-RU" sz="900" b="1">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Не стремится к использованию цифровых средств.</a:t>
                      </a:r>
                      <a:endParaRPr lang="ru-RU" sz="900">
                        <a:effectLst/>
                        <a:latin typeface="Arial Narrow" panose="020B0606020202030204" pitchFamily="34" charset="0"/>
                        <a:ea typeface="Calibri" panose="020F0502020204030204" pitchFamily="34" charset="0"/>
                        <a:cs typeface="Times New Roman" panose="02020603050405020304" pitchFamily="18" charset="0"/>
                      </a:endParaRPr>
                    </a:p>
                  </a:txBody>
                  <a:tcPr marL="54165" marR="541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900" b="1">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Использует цифровые средства в большей степени по необходимости.</a:t>
                      </a:r>
                      <a:endParaRPr lang="ru-RU" sz="900">
                        <a:effectLst/>
                        <a:latin typeface="Arial Narrow" panose="020B0606020202030204" pitchFamily="34" charset="0"/>
                        <a:ea typeface="Calibri" panose="020F0502020204030204" pitchFamily="34" charset="0"/>
                        <a:cs typeface="Times New Roman" panose="02020603050405020304" pitchFamily="18" charset="0"/>
                      </a:endParaRPr>
                    </a:p>
                  </a:txBody>
                  <a:tcPr marL="54165" marR="541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900" b="1"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Ориентирован на применение цифровых средств в работе.</a:t>
                      </a:r>
                      <a:endParaRPr lang="ru-RU" sz="9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4165" marR="541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900" b="1"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Настоящий приверженец цифровизации на всех уровнях. </a:t>
                      </a:r>
                      <a:endParaRPr lang="ru-RU" sz="9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4165" marR="541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313912">
                <a:tc>
                  <a:txBody>
                    <a:bodyPr/>
                    <a:lstStyle/>
                    <a:p>
                      <a:pPr algn="just">
                        <a:lnSpc>
                          <a:spcPct val="107000"/>
                        </a:lnSpc>
                        <a:spcAft>
                          <a:spcPts val="0"/>
                        </a:spcAft>
                      </a:pPr>
                      <a:r>
                        <a:rPr lang="ru-RU" sz="90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Знания, умения, мотивация, связанные с поиском, пониманием, организацией, архивированием цифровой информации и ее критическим осмыслением, а также с созданием материалов с использованием цифровых ресурсов (текстовых, табличных, изобразительных, аудио и видео). </a:t>
                      </a:r>
                      <a:r>
                        <a:rPr lang="ru-RU" sz="900">
                          <a:effectLst/>
                          <a:latin typeface="Arial Narrow" panose="020B0606020202030204" pitchFamily="34" charset="0"/>
                          <a:ea typeface="Times New Roman" panose="02020603050405020304" pitchFamily="18" charset="0"/>
                          <a:cs typeface="Arial" panose="020B0604020202020204" pitchFamily="34" charset="0"/>
                        </a:rPr>
                        <a:t>Понимание информационных потоков своего предприятия, их взаимосвязи между процессами и применяемого ПО.</a:t>
                      </a:r>
                      <a:endParaRPr lang="ru-RU" sz="900">
                        <a:effectLst/>
                        <a:latin typeface="Arial Narrow" panose="020B0606020202030204" pitchFamily="34" charset="0"/>
                        <a:ea typeface="Calibri" panose="020F0502020204030204" pitchFamily="34" charset="0"/>
                        <a:cs typeface="Times New Roman" panose="02020603050405020304" pitchFamily="18" charset="0"/>
                      </a:endParaRPr>
                    </a:p>
                  </a:txBody>
                  <a:tcPr marL="54165" marR="541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ru-RU" sz="9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1)Владение основными пользовательскими навыками при работе с цифровыми устройствами. 2)Владение профессиональным ПО. 3)Умение создавать материалы с использованием цифровых средств.</a:t>
                      </a:r>
                      <a:endParaRPr lang="ru-RU" sz="900" dirty="0">
                        <a:effectLst/>
                        <a:latin typeface="Arial Narrow" panose="020B0606020202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9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4)Стремление к оптимизации рабочих процессов и улучшению качества продуктов/ услуг за счет применения цифровых средств.</a:t>
                      </a:r>
                      <a:endParaRPr lang="ru-RU" sz="900" dirty="0">
                        <a:effectLst/>
                        <a:latin typeface="Arial Narrow" panose="020B0606020202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9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5) Знание информационных потоков процессов предприятия и применяемого ПО.</a:t>
                      </a:r>
                      <a:endParaRPr lang="ru-RU" sz="9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4165" marR="541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9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Слабые навыки при работе с цифровыми устройствами. Пользуется только несколькими основными функциями, не умеет решать возникающие проблемы, не пробует использовать новые функции. Созданные цифровые материалы, как правило, низкого качества. Не стремится к применению цифровых средств. Владеет информацией о создании, обработке и передаче данных и применяемом ПО исключительно в своем подразделении, не интересуется их взаимосвязью с другими процессами предприятия.</a:t>
                      </a:r>
                      <a:endParaRPr lang="ru-RU" sz="9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4165" marR="541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9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Удовлетворительные навыки при работе с цифровыми устройствами. Навыки владения профессиональным ПО на уровне базовых, при необходимости может попробовать новые инструменты. Не стремится к поиску возможностей использования цифровых средств, но учится при воздействии внешних факторов. Созданные материалы удовлетворительного качества. Владеет информацией о создании, обработке, передаче данных и применяемом ПО в своем подразделении и отчасти смежных процессах.</a:t>
                      </a:r>
                      <a:endParaRPr lang="ru-RU" sz="9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4165" marR="541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9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Хорошие навыки при работе с цифровыми устройствами. Навыки владения оцениваются как качественные: пользуется разнообразным набором функций в профессиональном ПО. Стремится расширять свои знания и навыки при работе с цифровыми устройствами и материалами, предпочитают использовать готовые продукты, методы, решения. Созданные материалы хорошего качества. Владеет информацией о создании, обработке, передаче данных и применяемом ПО для большинства процессов предприятия, понимает их взаимосвязь.</a:t>
                      </a:r>
                      <a:endParaRPr lang="ru-RU" sz="9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4165" marR="541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9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Отличные навыки при работе с цифровыми устройствами. Умеет использовать разнообразные функции профессионального ПО, в том числе расширенные возможности, создавать правила, шаблоны и т.д. Постоянно стремятся к поиску решений для повышения качества продуктов и оптимизации процессов с применением цифровых средств. Создаваемые материалы отличного качества. Владеет полной информацией о создании, обработке, передаче данных и применяемом ПО для всех процессов предприятия.</a:t>
                      </a:r>
                      <a:endParaRPr lang="ru-RU" sz="9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4165" marR="541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7C5FD900-BDE7-441E-9CB3-4967E75D0088}" type="slidenum">
              <a:rPr lang="ru-RU" smtClean="0">
                <a:solidFill>
                  <a:prstClr val="black">
                    <a:lumMod val="75000"/>
                    <a:lumOff val="25000"/>
                  </a:prstClr>
                </a:solidFill>
              </a:rPr>
              <a:pPr/>
              <a:t>3</a:t>
            </a:fld>
            <a:endParaRPr lang="ru-RU" dirty="0">
              <a:solidFill>
                <a:prstClr val="black">
                  <a:lumMod val="75000"/>
                  <a:lumOff val="25000"/>
                </a:prstClr>
              </a:solidFill>
            </a:endParaRPr>
          </a:p>
        </p:txBody>
      </p:sp>
      <p:sp>
        <p:nvSpPr>
          <p:cNvPr id="3" name="TextBox 2"/>
          <p:cNvSpPr txBox="1"/>
          <p:nvPr/>
        </p:nvSpPr>
        <p:spPr>
          <a:xfrm>
            <a:off x="468313" y="-60728"/>
            <a:ext cx="8656333" cy="461665"/>
          </a:xfrm>
          <a:prstGeom prst="rect">
            <a:avLst/>
          </a:prstGeom>
          <a:noFill/>
        </p:spPr>
        <p:txBody>
          <a:bodyPr wrap="square" rtlCol="0">
            <a:spAutoFit/>
          </a:bodyPr>
          <a:lstStyle/>
          <a:p>
            <a:r>
              <a:rPr lang="ru-RU" sz="2400" b="1" dirty="0">
                <a:solidFill>
                  <a:prstClr val="black">
                    <a:lumMod val="50000"/>
                    <a:lumOff val="50000"/>
                  </a:prstClr>
                </a:solidFill>
                <a:latin typeface="Arial Narrow" pitchFamily="34" charset="0"/>
              </a:rPr>
              <a:t>Тенденция переходного периода</a:t>
            </a:r>
            <a:endParaRPr lang="ru-RU" sz="2400" dirty="0">
              <a:solidFill>
                <a:prstClr val="black">
                  <a:lumMod val="50000"/>
                  <a:lumOff val="50000"/>
                </a:prstClr>
              </a:solidFill>
              <a:latin typeface="Bebas Neue Bold" panose="020B0606020202050201" pitchFamily="34" charset="-52"/>
            </a:endParaRPr>
          </a:p>
        </p:txBody>
      </p:sp>
      <p:sp>
        <p:nvSpPr>
          <p:cNvPr id="4" name="Прямоугольник 3"/>
          <p:cNvSpPr/>
          <p:nvPr/>
        </p:nvSpPr>
        <p:spPr>
          <a:xfrm>
            <a:off x="2855727" y="880519"/>
            <a:ext cx="1940751" cy="759976"/>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sz="1400" dirty="0">
                <a:latin typeface="Arial Narrow" panose="020B0606020202030204" pitchFamily="34" charset="0"/>
              </a:rPr>
              <a:t>HARD </a:t>
            </a:r>
            <a:r>
              <a:rPr lang="en-US" sz="1400" b="1" dirty="0">
                <a:latin typeface="Arial Narrow" panose="020B0606020202030204" pitchFamily="34" charset="0"/>
              </a:rPr>
              <a:t>SKILLS</a:t>
            </a:r>
          </a:p>
          <a:p>
            <a:pPr algn="ctr"/>
            <a:r>
              <a:rPr lang="ru-RU" sz="1400" dirty="0">
                <a:latin typeface="Arial Narrow" panose="020B0606020202030204" pitchFamily="34" charset="0"/>
              </a:rPr>
              <a:t>ПРОФЕССИОНАЛЬНЫЕ НАВЫКИ (УМЕНИЯ)</a:t>
            </a:r>
          </a:p>
        </p:txBody>
      </p:sp>
      <p:sp>
        <p:nvSpPr>
          <p:cNvPr id="5" name="Прямоугольник 4"/>
          <p:cNvSpPr/>
          <p:nvPr/>
        </p:nvSpPr>
        <p:spPr>
          <a:xfrm>
            <a:off x="7369599" y="926885"/>
            <a:ext cx="1649064" cy="630916"/>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sz="1400" dirty="0">
                <a:latin typeface="Arial Narrow" panose="020B0606020202030204" pitchFamily="34" charset="0"/>
              </a:rPr>
              <a:t>SOFT </a:t>
            </a:r>
            <a:r>
              <a:rPr lang="en-US" sz="1400" b="1" dirty="0">
                <a:latin typeface="Arial Narrow" panose="020B0606020202030204" pitchFamily="34" charset="0"/>
              </a:rPr>
              <a:t>SKILLS</a:t>
            </a:r>
          </a:p>
          <a:p>
            <a:pPr algn="ctr"/>
            <a:r>
              <a:rPr lang="ru-RU" sz="1400" dirty="0">
                <a:latin typeface="Arial Narrow" panose="020B0606020202030204" pitchFamily="34" charset="0"/>
              </a:rPr>
              <a:t>ДЕЛОВЫЕ НАВЫКИ</a:t>
            </a:r>
          </a:p>
        </p:txBody>
      </p:sp>
      <p:sp>
        <p:nvSpPr>
          <p:cNvPr id="6" name="Стрелка вправо 5"/>
          <p:cNvSpPr/>
          <p:nvPr/>
        </p:nvSpPr>
        <p:spPr>
          <a:xfrm>
            <a:off x="4884858" y="614855"/>
            <a:ext cx="2396359" cy="1342132"/>
          </a:xfrm>
          <a:prstGeom prst="right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600" dirty="0">
                <a:latin typeface="Arial Narrow" panose="020B0606020202030204" pitchFamily="34" charset="0"/>
              </a:rPr>
              <a:t>становятся средством проявления</a:t>
            </a:r>
          </a:p>
        </p:txBody>
      </p:sp>
      <p:sp>
        <p:nvSpPr>
          <p:cNvPr id="7" name="Прямоугольник 6"/>
          <p:cNvSpPr/>
          <p:nvPr/>
        </p:nvSpPr>
        <p:spPr>
          <a:xfrm>
            <a:off x="630396" y="731970"/>
            <a:ext cx="1994338" cy="1059432"/>
          </a:xfrm>
          <a:prstGeom prst="rect">
            <a:avLst/>
          </a:prstGeom>
          <a:solidFill>
            <a:schemeClr val="accent1">
              <a:lumMod val="40000"/>
              <a:lumOff val="60000"/>
            </a:schemeClr>
          </a:solidFill>
        </p:spPr>
        <p:style>
          <a:lnRef idx="2">
            <a:schemeClr val="accent5"/>
          </a:lnRef>
          <a:fillRef idx="1">
            <a:schemeClr val="lt1"/>
          </a:fillRef>
          <a:effectRef idx="0">
            <a:schemeClr val="accent5"/>
          </a:effectRef>
          <a:fontRef idx="minor">
            <a:schemeClr val="dk1"/>
          </a:fontRef>
        </p:style>
        <p:txBody>
          <a:bodyPr rtlCol="0" anchor="ctr"/>
          <a:lstStyle/>
          <a:p>
            <a:pPr algn="ctr"/>
            <a:r>
              <a:rPr lang="ru-RU" dirty="0">
                <a:latin typeface="Arial Narrow" panose="020B0606020202030204" pitchFamily="34" charset="0"/>
              </a:rPr>
              <a:t>В процессе глобального развития некоторые</a:t>
            </a:r>
          </a:p>
        </p:txBody>
      </p:sp>
      <p:sp>
        <p:nvSpPr>
          <p:cNvPr id="8" name="Прямоугольник 7"/>
          <p:cNvSpPr/>
          <p:nvPr/>
        </p:nvSpPr>
        <p:spPr>
          <a:xfrm>
            <a:off x="2948787" y="2080666"/>
            <a:ext cx="1936071" cy="323981"/>
          </a:xfrm>
          <a:prstGeom prst="rect">
            <a:avLst/>
          </a:prstGeom>
          <a:ln>
            <a:noFill/>
          </a:ln>
        </p:spPr>
        <p:style>
          <a:lnRef idx="2">
            <a:schemeClr val="accent5"/>
          </a:lnRef>
          <a:fillRef idx="1">
            <a:schemeClr val="lt1"/>
          </a:fillRef>
          <a:effectRef idx="0">
            <a:schemeClr val="accent5"/>
          </a:effectRef>
          <a:fontRef idx="minor">
            <a:schemeClr val="dk1"/>
          </a:fontRef>
        </p:style>
        <p:txBody>
          <a:bodyPr rtlCol="0" anchor="ctr"/>
          <a:lstStyle/>
          <a:p>
            <a:pPr algn="ctr"/>
            <a:r>
              <a:rPr lang="ru-RU" b="1" dirty="0">
                <a:solidFill>
                  <a:schemeClr val="accent5">
                    <a:lumMod val="75000"/>
                  </a:schemeClr>
                </a:solidFill>
                <a:latin typeface="Arial Narrow" panose="020B0606020202030204" pitchFamily="34" charset="0"/>
              </a:rPr>
              <a:t>НАПРИМЕР</a:t>
            </a:r>
          </a:p>
        </p:txBody>
      </p:sp>
      <p:sp>
        <p:nvSpPr>
          <p:cNvPr id="9" name="Прямоугольник 8"/>
          <p:cNvSpPr/>
          <p:nvPr/>
        </p:nvSpPr>
        <p:spPr>
          <a:xfrm>
            <a:off x="606790" y="2392449"/>
            <a:ext cx="1994338" cy="919711"/>
          </a:xfrm>
          <a:prstGeom prst="rect">
            <a:avLst/>
          </a:prstGeom>
          <a:solidFill>
            <a:schemeClr val="accent1">
              <a:lumMod val="20000"/>
              <a:lumOff val="80000"/>
            </a:schemeClr>
          </a:solidFill>
        </p:spPr>
        <p:style>
          <a:lnRef idx="2">
            <a:schemeClr val="accent5"/>
          </a:lnRef>
          <a:fillRef idx="1">
            <a:schemeClr val="lt1"/>
          </a:fillRef>
          <a:effectRef idx="0">
            <a:schemeClr val="accent5"/>
          </a:effectRef>
          <a:fontRef idx="minor">
            <a:schemeClr val="dk1"/>
          </a:fontRef>
        </p:style>
        <p:txBody>
          <a:bodyPr rtlCol="0" anchor="ctr"/>
          <a:lstStyle/>
          <a:p>
            <a:pPr algn="ctr"/>
            <a:r>
              <a:rPr lang="ru-RU" dirty="0">
                <a:latin typeface="Arial Narrow" panose="020B0606020202030204" pitchFamily="34" charset="0"/>
              </a:rPr>
              <a:t>Развитие языка, речи и письменности</a:t>
            </a:r>
          </a:p>
        </p:txBody>
      </p:sp>
      <p:sp>
        <p:nvSpPr>
          <p:cNvPr id="10" name="Прямоугольник 9"/>
          <p:cNvSpPr/>
          <p:nvPr/>
        </p:nvSpPr>
        <p:spPr>
          <a:xfrm>
            <a:off x="2855724" y="2512394"/>
            <a:ext cx="1940751" cy="759976"/>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ru-RU" sz="1400" dirty="0">
                <a:latin typeface="Arial Narrow" panose="020B0606020202030204" pitchFamily="34" charset="0"/>
              </a:rPr>
              <a:t>Профессиональный навык филолога, секретаря и т.д.</a:t>
            </a:r>
          </a:p>
        </p:txBody>
      </p:sp>
      <p:sp>
        <p:nvSpPr>
          <p:cNvPr id="11" name="Стрелка вправо 10"/>
          <p:cNvSpPr/>
          <p:nvPr/>
        </p:nvSpPr>
        <p:spPr>
          <a:xfrm>
            <a:off x="4884857" y="2404647"/>
            <a:ext cx="2396359" cy="986940"/>
          </a:xfrm>
          <a:prstGeom prst="rightArrow">
            <a:avLst/>
          </a:prstGeom>
          <a:solidFill>
            <a:schemeClr val="accent1">
              <a:lumMod val="20000"/>
              <a:lumOff val="80000"/>
            </a:schemeClr>
          </a:solidFill>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600" dirty="0">
                <a:latin typeface="Arial Narrow" panose="020B0606020202030204" pitchFamily="34" charset="0"/>
              </a:rPr>
              <a:t>стал средством проявления</a:t>
            </a:r>
          </a:p>
        </p:txBody>
      </p:sp>
      <p:sp>
        <p:nvSpPr>
          <p:cNvPr id="12" name="Прямоугольник 11"/>
          <p:cNvSpPr/>
          <p:nvPr/>
        </p:nvSpPr>
        <p:spPr>
          <a:xfrm>
            <a:off x="7369599" y="2162833"/>
            <a:ext cx="1649064" cy="2446472"/>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ru-RU" sz="1600" dirty="0">
                <a:latin typeface="Arial Narrow" panose="020B0606020202030204" pitchFamily="34" charset="0"/>
              </a:rPr>
              <a:t>общих деловых навыков:</a:t>
            </a:r>
          </a:p>
          <a:p>
            <a:pPr algn="ctr"/>
            <a:r>
              <a:rPr lang="ru-RU" sz="1400" dirty="0" err="1">
                <a:latin typeface="Arial Narrow" panose="020B0606020202030204" pitchFamily="34" charset="0"/>
              </a:rPr>
              <a:t>Коммуникативность</a:t>
            </a:r>
            <a:endParaRPr lang="ru-RU" sz="1400" dirty="0">
              <a:latin typeface="Arial Narrow" panose="020B0606020202030204" pitchFamily="34" charset="0"/>
            </a:endParaRPr>
          </a:p>
          <a:p>
            <a:pPr algn="ctr"/>
            <a:r>
              <a:rPr lang="ru-RU" sz="1400" dirty="0">
                <a:latin typeface="Arial Narrow" panose="020B0606020202030204" pitchFamily="34" charset="0"/>
              </a:rPr>
              <a:t>Системность мышления</a:t>
            </a:r>
          </a:p>
          <a:p>
            <a:pPr algn="ctr"/>
            <a:r>
              <a:rPr lang="ru-RU" sz="1400" dirty="0">
                <a:latin typeface="Arial Narrow" panose="020B0606020202030204" pitchFamily="34" charset="0"/>
              </a:rPr>
              <a:t>Прогнозирование</a:t>
            </a:r>
          </a:p>
          <a:p>
            <a:pPr algn="ctr"/>
            <a:r>
              <a:rPr lang="ru-RU" sz="1400" dirty="0">
                <a:latin typeface="Arial Narrow" panose="020B0606020202030204" pitchFamily="34" charset="0"/>
              </a:rPr>
              <a:t>Лидерство</a:t>
            </a:r>
          </a:p>
          <a:p>
            <a:pPr algn="ctr"/>
            <a:r>
              <a:rPr lang="ru-RU" sz="1400" dirty="0">
                <a:latin typeface="Arial Narrow" panose="020B0606020202030204" pitchFamily="34" charset="0"/>
              </a:rPr>
              <a:t> и т.д.</a:t>
            </a:r>
          </a:p>
        </p:txBody>
      </p:sp>
      <p:sp>
        <p:nvSpPr>
          <p:cNvPr id="15" name="Прямоугольник 14"/>
          <p:cNvSpPr/>
          <p:nvPr/>
        </p:nvSpPr>
        <p:spPr>
          <a:xfrm>
            <a:off x="630396" y="3782914"/>
            <a:ext cx="1994338" cy="665843"/>
          </a:xfrm>
          <a:prstGeom prst="rect">
            <a:avLst/>
          </a:prstGeom>
          <a:solidFill>
            <a:schemeClr val="accent1">
              <a:lumMod val="20000"/>
              <a:lumOff val="80000"/>
            </a:schemeClr>
          </a:solidFill>
        </p:spPr>
        <p:style>
          <a:lnRef idx="2">
            <a:schemeClr val="accent5"/>
          </a:lnRef>
          <a:fillRef idx="1">
            <a:schemeClr val="lt1"/>
          </a:fillRef>
          <a:effectRef idx="0">
            <a:schemeClr val="accent5"/>
          </a:effectRef>
          <a:fontRef idx="minor">
            <a:schemeClr val="dk1"/>
          </a:fontRef>
        </p:style>
        <p:txBody>
          <a:bodyPr rtlCol="0" anchor="ctr"/>
          <a:lstStyle/>
          <a:p>
            <a:pPr algn="ctr"/>
            <a:r>
              <a:rPr lang="ru-RU" dirty="0">
                <a:latin typeface="Arial Narrow" panose="020B0606020202030204" pitchFamily="34" charset="0"/>
              </a:rPr>
              <a:t>Развитие цифровых навыков</a:t>
            </a:r>
          </a:p>
        </p:txBody>
      </p:sp>
      <p:sp>
        <p:nvSpPr>
          <p:cNvPr id="16" name="Прямоугольник 15"/>
          <p:cNvSpPr/>
          <p:nvPr/>
        </p:nvSpPr>
        <p:spPr>
          <a:xfrm>
            <a:off x="2855725" y="3774173"/>
            <a:ext cx="1940751" cy="759976"/>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ru-RU" sz="1400" dirty="0">
                <a:latin typeface="Arial Narrow" panose="020B0606020202030204" pitchFamily="34" charset="0"/>
              </a:rPr>
              <a:t>Профессиональный навык программиста, инженера и т.д.</a:t>
            </a:r>
          </a:p>
        </p:txBody>
      </p:sp>
      <p:sp>
        <p:nvSpPr>
          <p:cNvPr id="18" name="Стрелка вправо 17"/>
          <p:cNvSpPr/>
          <p:nvPr/>
        </p:nvSpPr>
        <p:spPr>
          <a:xfrm>
            <a:off x="4884856" y="3622365"/>
            <a:ext cx="2396359" cy="986940"/>
          </a:xfrm>
          <a:prstGeom prst="rightArrow">
            <a:avLst/>
          </a:prstGeom>
          <a:solidFill>
            <a:schemeClr val="accent1">
              <a:lumMod val="20000"/>
              <a:lumOff val="80000"/>
            </a:schemeClr>
          </a:solidFill>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600" dirty="0">
                <a:latin typeface="Arial Narrow" panose="020B0606020202030204" pitchFamily="34" charset="0"/>
              </a:rPr>
              <a:t>становится средством проявления</a:t>
            </a:r>
          </a:p>
        </p:txBody>
      </p:sp>
    </p:spTree>
    <p:extLst>
      <p:ext uri="{BB962C8B-B14F-4D97-AF65-F5344CB8AC3E}">
        <p14:creationId xmlns:p14="http://schemas.microsoft.com/office/powerpoint/2010/main" val="233649267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extBox 42"/>
          <p:cNvSpPr txBox="1"/>
          <p:nvPr/>
        </p:nvSpPr>
        <p:spPr>
          <a:xfrm>
            <a:off x="232541" y="-10758"/>
            <a:ext cx="6372653" cy="369332"/>
          </a:xfrm>
          <a:prstGeom prst="rect">
            <a:avLst/>
          </a:prstGeom>
          <a:noFill/>
        </p:spPr>
        <p:txBody>
          <a:bodyPr wrap="square" rtlCol="0">
            <a:spAutoFit/>
          </a:bodyPr>
          <a:lstStyle/>
          <a:p>
            <a:r>
              <a:rPr lang="ru-RU" b="1" dirty="0">
                <a:solidFill>
                  <a:srgbClr val="002060"/>
                </a:solidFill>
                <a:latin typeface="Arial Narrow" pitchFamily="34" charset="0"/>
              </a:rPr>
              <a:t>Цифровая информационная ответственность:</a:t>
            </a:r>
            <a:endParaRPr lang="ru-RU" dirty="0">
              <a:solidFill>
                <a:srgbClr val="002060"/>
              </a:solidFill>
              <a:latin typeface="Bebas Neue Bold" panose="020B0606020202050201" pitchFamily="34" charset="-52"/>
            </a:endParaRPr>
          </a:p>
        </p:txBody>
      </p:sp>
      <p:sp>
        <p:nvSpPr>
          <p:cNvPr id="4" name="TextBox 3"/>
          <p:cNvSpPr txBox="1"/>
          <p:nvPr/>
        </p:nvSpPr>
        <p:spPr>
          <a:xfrm>
            <a:off x="293511" y="1027604"/>
            <a:ext cx="4213943" cy="1785104"/>
          </a:xfrm>
          <a:prstGeom prst="rect">
            <a:avLst/>
          </a:prstGeom>
          <a:noFill/>
        </p:spPr>
        <p:txBody>
          <a:bodyPr wrap="square" numCol="1" rtlCol="0">
            <a:spAutoFit/>
          </a:bodyPr>
          <a:lstStyle/>
          <a:p>
            <a:pPr algn="just"/>
            <a:r>
              <a:rPr lang="ru-RU" sz="1100" b="1" dirty="0">
                <a:latin typeface="Arial Narrow" panose="020B0606020202030204" pitchFamily="34" charset="0"/>
              </a:rPr>
              <a:t>Необходимая обстановка:</a:t>
            </a:r>
          </a:p>
          <a:p>
            <a:pPr marL="171450" indent="-171450" algn="just">
              <a:buFont typeface="Arial" panose="020B0604020202020204" pitchFamily="34" charset="0"/>
              <a:buChar char="•"/>
            </a:pPr>
            <a:r>
              <a:rPr lang="ru-RU" sz="1100" dirty="0">
                <a:latin typeface="Arial Narrow" panose="020B0606020202030204" pitchFamily="34" charset="0"/>
              </a:rPr>
              <a:t>Наличие регламентов по обращению с цифровой информацией и ее носителями для всей пользователей.</a:t>
            </a:r>
          </a:p>
          <a:p>
            <a:pPr marL="171450" indent="-171450" algn="just">
              <a:buFont typeface="Arial" panose="020B0604020202020204" pitchFamily="34" charset="0"/>
              <a:buChar char="•"/>
            </a:pPr>
            <a:r>
              <a:rPr lang="ru-RU" sz="1100" dirty="0">
                <a:latin typeface="Arial Narrow" panose="020B0606020202030204" pitchFamily="34" charset="0"/>
              </a:rPr>
              <a:t>Регулярное обучение пользователей правильной работе с цифровыми устройствами, контроль соблюдения правил и регламентов.</a:t>
            </a:r>
          </a:p>
          <a:p>
            <a:pPr marL="171450" indent="-171450" algn="just">
              <a:buFont typeface="Arial" panose="020B0604020202020204" pitchFamily="34" charset="0"/>
              <a:buChar char="•"/>
            </a:pPr>
            <a:r>
              <a:rPr lang="ru-RU" sz="1100" dirty="0">
                <a:latin typeface="Arial Narrow" panose="020B0606020202030204" pitchFamily="34" charset="0"/>
              </a:rPr>
              <a:t>Система оценки качества работы подразделений, процессов включающая показатели, связанные с соблюдением правил обращения с цифровой информацией. </a:t>
            </a:r>
          </a:p>
          <a:p>
            <a:pPr marL="171450" indent="-171450" algn="just">
              <a:buFont typeface="Arial" panose="020B0604020202020204" pitchFamily="34" charset="0"/>
              <a:buChar char="•"/>
            </a:pPr>
            <a:r>
              <a:rPr lang="ru-RU" sz="1100" dirty="0">
                <a:latin typeface="Arial Narrow" panose="020B0606020202030204" pitchFamily="34" charset="0"/>
              </a:rPr>
              <a:t>Наличие мер ответственности сотрудников за несвоевременное или некорректное внесение информации в базы данных и ПО.</a:t>
            </a:r>
          </a:p>
        </p:txBody>
      </p:sp>
      <p:sp>
        <p:nvSpPr>
          <p:cNvPr id="5" name="TextBox 4"/>
          <p:cNvSpPr txBox="1"/>
          <p:nvPr/>
        </p:nvSpPr>
        <p:spPr>
          <a:xfrm>
            <a:off x="4770485" y="1007877"/>
            <a:ext cx="4213943" cy="2462213"/>
          </a:xfrm>
          <a:prstGeom prst="rect">
            <a:avLst/>
          </a:prstGeom>
          <a:noFill/>
        </p:spPr>
        <p:txBody>
          <a:bodyPr wrap="square" numCol="1" rtlCol="0">
            <a:spAutoFit/>
          </a:bodyPr>
          <a:lstStyle/>
          <a:p>
            <a:r>
              <a:rPr lang="ru-RU" sz="1100" b="1" dirty="0">
                <a:latin typeface="Arial Narrow" pitchFamily="34" charset="0"/>
              </a:rPr>
              <a:t>Для людей, обладающих этой чертой, не характерно:</a:t>
            </a:r>
            <a:endParaRPr lang="ru-RU" sz="1100" dirty="0">
              <a:latin typeface="Arial Narrow" pitchFamily="34" charset="0"/>
            </a:endParaRPr>
          </a:p>
          <a:p>
            <a:pPr marL="171450" indent="-171450" algn="just">
              <a:buFont typeface="Arial" panose="020B0604020202020204" pitchFamily="34" charset="0"/>
              <a:buChar char="•"/>
            </a:pPr>
            <a:r>
              <a:rPr lang="ru-RU" sz="1100" dirty="0">
                <a:latin typeface="Arial Narrow" pitchFamily="34" charset="0"/>
              </a:rPr>
              <a:t>Не видеть рисков и угроз при обращении с цифровой информацией. Не читать информацию на всплывающих окнах.</a:t>
            </a:r>
          </a:p>
          <a:p>
            <a:pPr marL="171450" indent="-171450" algn="just">
              <a:buFont typeface="Arial" panose="020B0604020202020204" pitchFamily="34" charset="0"/>
              <a:buChar char="•"/>
            </a:pPr>
            <a:r>
              <a:rPr lang="ru-RU" sz="1100" dirty="0">
                <a:latin typeface="Arial Narrow" pitchFamily="34" charset="0"/>
              </a:rPr>
              <a:t>Сохранять информацию «</a:t>
            </a:r>
            <a:r>
              <a:rPr lang="ru-RU" sz="1100" dirty="0" err="1">
                <a:latin typeface="Arial Narrow" pitchFamily="34" charset="0"/>
              </a:rPr>
              <a:t>где-попало</a:t>
            </a:r>
            <a:r>
              <a:rPr lang="ru-RU" sz="1100" dirty="0">
                <a:latin typeface="Arial Narrow" pitchFamily="34" charset="0"/>
              </a:rPr>
              <a:t>», не делать резервное копирование.</a:t>
            </a:r>
          </a:p>
          <a:p>
            <a:pPr marL="171450" indent="-171450" algn="just">
              <a:buFont typeface="Arial" panose="020B0604020202020204" pitchFamily="34" charset="0"/>
              <a:buChar char="•"/>
            </a:pPr>
            <a:r>
              <a:rPr lang="ru-RU" sz="1100" dirty="0">
                <a:latin typeface="Arial Narrow" pitchFamily="34" charset="0"/>
              </a:rPr>
              <a:t>Хранить пароли к рабочим материалам, папкам, дискам в общем доступе.</a:t>
            </a:r>
          </a:p>
          <a:p>
            <a:pPr marL="171450" indent="-171450" algn="just">
              <a:buFont typeface="Arial" panose="020B0604020202020204" pitchFamily="34" charset="0"/>
              <a:buChar char="•"/>
            </a:pPr>
            <a:r>
              <a:rPr lang="ru-RU" sz="1100" dirty="0">
                <a:latin typeface="Arial Narrow" pitchFamily="34" charset="0"/>
              </a:rPr>
              <a:t>Сохранять доступ к своим материалам на чужих компьютерах.</a:t>
            </a:r>
          </a:p>
          <a:p>
            <a:pPr marL="171450" indent="-171450" algn="just">
              <a:buFont typeface="Arial" panose="020B0604020202020204" pitchFamily="34" charset="0"/>
              <a:buChar char="•"/>
            </a:pPr>
            <a:r>
              <a:rPr lang="ru-RU" sz="1100" dirty="0">
                <a:latin typeface="Arial Narrow" pitchFamily="34" charset="0"/>
              </a:rPr>
              <a:t>Не предпринимать никаких мер по предотвращению угроз и рисков при работе с цифровой информацией.</a:t>
            </a:r>
          </a:p>
          <a:p>
            <a:pPr marL="171450" indent="-171450" algn="just">
              <a:buFont typeface="Arial" panose="020B0604020202020204" pitchFamily="34" charset="0"/>
              <a:buChar char="•"/>
            </a:pPr>
            <a:r>
              <a:rPr lang="ru-RU" sz="1100" dirty="0">
                <a:latin typeface="Arial Narrow" pitchFamily="34" charset="0"/>
              </a:rPr>
              <a:t>Не своевременно и некорректно вносить данные в ИС предприятия;</a:t>
            </a:r>
          </a:p>
          <a:p>
            <a:pPr marL="171450" indent="-171450" algn="just">
              <a:buFont typeface="Arial" panose="020B0604020202020204" pitchFamily="34" charset="0"/>
              <a:buChar char="•"/>
            </a:pPr>
            <a:r>
              <a:rPr lang="ru-RU" sz="1100" dirty="0">
                <a:latin typeface="Arial Narrow" pitchFamily="34" charset="0"/>
              </a:rPr>
              <a:t>Не размещать своевременно в ИС установленные копии документов и др. материалов.</a:t>
            </a:r>
          </a:p>
          <a:p>
            <a:r>
              <a:rPr lang="ru-RU" sz="1100" dirty="0"/>
              <a:t>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extBox 42"/>
          <p:cNvSpPr txBox="1"/>
          <p:nvPr/>
        </p:nvSpPr>
        <p:spPr>
          <a:xfrm>
            <a:off x="232542" y="-10758"/>
            <a:ext cx="6469472" cy="369332"/>
          </a:xfrm>
          <a:prstGeom prst="rect">
            <a:avLst/>
          </a:prstGeom>
          <a:noFill/>
        </p:spPr>
        <p:txBody>
          <a:bodyPr wrap="square" rtlCol="0">
            <a:spAutoFit/>
          </a:bodyPr>
          <a:lstStyle/>
          <a:p>
            <a:r>
              <a:rPr lang="ru-RU" b="1" dirty="0">
                <a:solidFill>
                  <a:srgbClr val="002060"/>
                </a:solidFill>
                <a:latin typeface="Arial Narrow" pitchFamily="34" charset="0"/>
              </a:rPr>
              <a:t>Цифровая информационная ответственность:</a:t>
            </a:r>
            <a:endParaRPr lang="ru-RU" dirty="0">
              <a:solidFill>
                <a:srgbClr val="002060"/>
              </a:solidFill>
              <a:latin typeface="Bebas Neue Bold" panose="020B0606020202050201" pitchFamily="34" charset="-52"/>
            </a:endParaRPr>
          </a:p>
        </p:txBody>
      </p:sp>
      <p:graphicFrame>
        <p:nvGraphicFramePr>
          <p:cNvPr id="2" name="Таблица 1"/>
          <p:cNvGraphicFramePr>
            <a:graphicFrameLocks noGrp="1"/>
          </p:cNvGraphicFramePr>
          <p:nvPr>
            <p:extLst>
              <p:ext uri="{D42A27DB-BD31-4B8C-83A1-F6EECF244321}">
                <p14:modId xmlns:p14="http://schemas.microsoft.com/office/powerpoint/2010/main" val="1811935589"/>
              </p:ext>
            </p:extLst>
          </p:nvPr>
        </p:nvGraphicFramePr>
        <p:xfrm>
          <a:off x="232539" y="428373"/>
          <a:ext cx="8595201" cy="4312197"/>
        </p:xfrm>
        <a:graphic>
          <a:graphicData uri="http://schemas.openxmlformats.org/drawingml/2006/table">
            <a:tbl>
              <a:tblPr firstRow="1" firstCol="1" bandRow="1"/>
              <a:tblGrid>
                <a:gridCol w="1530952">
                  <a:extLst>
                    <a:ext uri="{9D8B030D-6E8A-4147-A177-3AD203B41FA5}">
                      <a16:colId xmlns:a16="http://schemas.microsoft.com/office/drawing/2014/main" val="20000"/>
                    </a:ext>
                  </a:extLst>
                </a:gridCol>
                <a:gridCol w="1345050">
                  <a:extLst>
                    <a:ext uri="{9D8B030D-6E8A-4147-A177-3AD203B41FA5}">
                      <a16:colId xmlns:a16="http://schemas.microsoft.com/office/drawing/2014/main" val="20001"/>
                    </a:ext>
                  </a:extLst>
                </a:gridCol>
                <a:gridCol w="1443469">
                  <a:extLst>
                    <a:ext uri="{9D8B030D-6E8A-4147-A177-3AD203B41FA5}">
                      <a16:colId xmlns:a16="http://schemas.microsoft.com/office/drawing/2014/main" val="20002"/>
                    </a:ext>
                  </a:extLst>
                </a:gridCol>
                <a:gridCol w="1443469">
                  <a:extLst>
                    <a:ext uri="{9D8B030D-6E8A-4147-A177-3AD203B41FA5}">
                      <a16:colId xmlns:a16="http://schemas.microsoft.com/office/drawing/2014/main" val="20003"/>
                    </a:ext>
                  </a:extLst>
                </a:gridCol>
                <a:gridCol w="1443469">
                  <a:extLst>
                    <a:ext uri="{9D8B030D-6E8A-4147-A177-3AD203B41FA5}">
                      <a16:colId xmlns:a16="http://schemas.microsoft.com/office/drawing/2014/main" val="20004"/>
                    </a:ext>
                  </a:extLst>
                </a:gridCol>
                <a:gridCol w="1388792">
                  <a:extLst>
                    <a:ext uri="{9D8B030D-6E8A-4147-A177-3AD203B41FA5}">
                      <a16:colId xmlns:a16="http://schemas.microsoft.com/office/drawing/2014/main" val="20005"/>
                    </a:ext>
                  </a:extLst>
                </a:gridCol>
              </a:tblGrid>
              <a:tr h="185170">
                <a:tc rowSpan="2">
                  <a:txBody>
                    <a:bodyPr/>
                    <a:lstStyle/>
                    <a:p>
                      <a:pPr algn="ctr">
                        <a:lnSpc>
                          <a:spcPct val="107000"/>
                        </a:lnSpc>
                        <a:spcAft>
                          <a:spcPts val="0"/>
                        </a:spcAft>
                      </a:pPr>
                      <a:r>
                        <a:rPr lang="ru-RU" sz="1200" b="1"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ЦИФРОВАЯ ИНФОРМАЦИОННАЯ ОТВЕТСТВЕННОСТЬ</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Индикаторы</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1 уровень</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2 уровень</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3 уровень</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4 уровень</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873985">
                <a:tc vMerge="1">
                  <a:txBody>
                    <a:bodyPr/>
                    <a:lstStyle/>
                    <a:p>
                      <a:endParaRPr lang="ru-RU"/>
                    </a:p>
                  </a:txBody>
                  <a:tcPr/>
                </a:tc>
                <a:tc vMerge="1">
                  <a:txBody>
                    <a:bodyPr/>
                    <a:lstStyle/>
                    <a:p>
                      <a:endParaRPr lang="ru-RU"/>
                    </a:p>
                  </a:txBody>
                  <a:tcPr/>
                </a:tc>
                <a:tc>
                  <a:txBody>
                    <a:bodyPr/>
                    <a:lstStyle/>
                    <a:p>
                      <a:pPr algn="ctr">
                        <a:lnSpc>
                          <a:spcPct val="107000"/>
                        </a:lnSpc>
                        <a:spcAft>
                          <a:spcPts val="0"/>
                        </a:spcAft>
                      </a:pPr>
                      <a:r>
                        <a:rPr lang="ru-RU" sz="1000" b="1"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Организует свое рабочее пространство в цифровой среде хаотично, не соблюдает правила и регламенты.</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b="1"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Обладает удовлетворительным уровнем информационной безопасности</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b="1"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Обладает высоким уровнем информационной ответственности.</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b="1">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Инициатор регламентации правил безопасности и организации хранения цифровой информации.</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146348">
                <a:tc>
                  <a:txBody>
                    <a:bodyPr/>
                    <a:lstStyle/>
                    <a:p>
                      <a:pPr algn="ct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Знания, умения, мотивация связанные с безопасным обращением, хранением, архивированием, передачей цифровой информации. Понимание угроз и рисков, связанных с обращением цифровой информации. Принятие коллективной и общей ответственности за своевременное и корректное внесение цифровой информации в системы и базы данных. Умение организовать свое рабочее пространство в информационной среде.</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1)Стремление к соблюдению регламентов по работе с цифровыми устройствами и информацией.</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2)Знание основных угроз и рисков при обращении с цифровой информации и навыки их предотвращения или снижения.</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3)Владение навыками правильного хранения информации.</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4) Понимание важности своевременного корректного  отображения любых данных в системе.</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Не обращает внимания на безопасность информации, используемой в работе. Не видит угроз, связанных с движением цифровой информации. Сообщает о возникающих угрозах и проблемах, если это мешает работать.  Не экономит место на диске, информацию хранит бессистемно. Данные в систему вносит не всегда своевременно, часто допускает ошибки по невнимательности. Не видит взаимосвязи вносимых данных и результатов процесса. </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Не вникает в анализ возникновения рисков и угроз в сфере обращения информации, но следует основным правилам. Сообщает о возникающих угрозах и проблемах, как правило, своевременно. Удовлетворительно организует свое рабочее пространство в цифровой среде. Данные в систему вносит, как правило, вовремя, но может допускать ошибки. Не всегда видит взаимосвязь ввода данных по процессу.</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Соблюдает все правила обработки, хранения, передачи информации.  Оперативно сообщает о возникающих проблемах и угрозах. Эффективно использует цифровые ресурсы, не перегружает устройства информацией, структурирует информацию. Данные вносит своевременно, практически не допускает ошибок. Видит, где ошибки является критичными для результата процесса и контролирует эти зоны с большей ответственностью.</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Выступает инициатором создания правил обращения цифровой информации. Стремится к оптимизации обращения и хранения цифровой информации по всему процессу/ предприятию. Данные вносит своевременно, стремится настроить работу так, чтобы снизить любые риски возникновения ошибок, не только на своем участке, но и в подразделении/ в системе.</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extBox 42"/>
          <p:cNvSpPr txBox="1"/>
          <p:nvPr/>
        </p:nvSpPr>
        <p:spPr>
          <a:xfrm>
            <a:off x="232541" y="-10758"/>
            <a:ext cx="6372653" cy="369332"/>
          </a:xfrm>
          <a:prstGeom prst="rect">
            <a:avLst/>
          </a:prstGeom>
          <a:noFill/>
        </p:spPr>
        <p:txBody>
          <a:bodyPr wrap="square" rtlCol="0">
            <a:spAutoFit/>
          </a:bodyPr>
          <a:lstStyle/>
          <a:p>
            <a:r>
              <a:rPr lang="ru-RU" b="1" dirty="0">
                <a:solidFill>
                  <a:srgbClr val="002060"/>
                </a:solidFill>
                <a:latin typeface="Arial Narrow" pitchFamily="34" charset="0"/>
              </a:rPr>
              <a:t>Цифровая техническая компетентность:</a:t>
            </a:r>
            <a:endParaRPr lang="ru-RU" dirty="0">
              <a:solidFill>
                <a:srgbClr val="002060"/>
              </a:solidFill>
              <a:latin typeface="Bebas Neue Bold" panose="020B0606020202050201" pitchFamily="34" charset="-52"/>
            </a:endParaRPr>
          </a:p>
        </p:txBody>
      </p:sp>
      <p:sp>
        <p:nvSpPr>
          <p:cNvPr id="4" name="TextBox 3"/>
          <p:cNvSpPr txBox="1"/>
          <p:nvPr/>
        </p:nvSpPr>
        <p:spPr>
          <a:xfrm>
            <a:off x="293511" y="1027604"/>
            <a:ext cx="4213943" cy="2292935"/>
          </a:xfrm>
          <a:prstGeom prst="rect">
            <a:avLst/>
          </a:prstGeom>
          <a:noFill/>
        </p:spPr>
        <p:txBody>
          <a:bodyPr wrap="square" numCol="1" rtlCol="0">
            <a:spAutoFit/>
          </a:bodyPr>
          <a:lstStyle/>
          <a:p>
            <a:r>
              <a:rPr lang="ru-RU" sz="1100" b="1" dirty="0">
                <a:latin typeface="Arial Narrow" panose="020B0606020202030204" pitchFamily="34" charset="0"/>
              </a:rPr>
              <a:t>Необходимая обстановка:</a:t>
            </a:r>
          </a:p>
          <a:p>
            <a:pPr marL="171450" indent="-171450" algn="just">
              <a:buFont typeface="Arial" panose="020B0604020202020204" pitchFamily="34" charset="0"/>
              <a:buChar char="•"/>
            </a:pPr>
            <a:r>
              <a:rPr lang="ru-RU" sz="1100" dirty="0">
                <a:latin typeface="Arial Narrow" panose="020B0606020202030204" pitchFamily="34" charset="0"/>
              </a:rPr>
              <a:t>Готовность руководства инвестирования в автоматизацию производства и всех систем управления: наличие регулярного бюджета, наличие действующих проектов по автоматизации.</a:t>
            </a:r>
          </a:p>
          <a:p>
            <a:pPr marL="171450" indent="-171450" algn="just">
              <a:buFont typeface="Arial" panose="020B0604020202020204" pitchFamily="34" charset="0"/>
              <a:buChar char="•"/>
            </a:pPr>
            <a:r>
              <a:rPr lang="ru-RU" sz="1100" dirty="0">
                <a:latin typeface="Arial Narrow" panose="020B0606020202030204" pitchFamily="34" charset="0"/>
              </a:rPr>
              <a:t>Система обучения сотрудников, в первую очередь руководителей включает программы по развитию технической компетентности: посещение выставок профессионального ПО и оборудования, семинаров, целевых экскурсий.</a:t>
            </a:r>
          </a:p>
          <a:p>
            <a:pPr marL="171450" indent="-171450" algn="just">
              <a:buFont typeface="Arial" panose="020B0604020202020204" pitchFamily="34" charset="0"/>
              <a:buChar char="•"/>
            </a:pPr>
            <a:r>
              <a:rPr lang="ru-RU" sz="1100" dirty="0">
                <a:latin typeface="Arial Narrow" panose="020B0606020202030204" pitchFamily="34" charset="0"/>
              </a:rPr>
              <a:t>Вовлечение сотрудников в процессы автоматизации своей деятельности предприятия: предоставление информации и позитивных примеров эффективного использования устройств и оборудования для решения профессиональных задач. </a:t>
            </a:r>
            <a:endParaRPr lang="ru-RU" sz="1100" dirty="0"/>
          </a:p>
          <a:p>
            <a:pPr algn="just"/>
            <a:endParaRPr lang="ru-RU" sz="1100" b="1" dirty="0">
              <a:latin typeface="Arial Narrow" pitchFamily="34" charset="0"/>
            </a:endParaRPr>
          </a:p>
        </p:txBody>
      </p:sp>
      <p:sp>
        <p:nvSpPr>
          <p:cNvPr id="5" name="TextBox 4"/>
          <p:cNvSpPr txBox="1"/>
          <p:nvPr/>
        </p:nvSpPr>
        <p:spPr>
          <a:xfrm>
            <a:off x="4770485" y="1007877"/>
            <a:ext cx="4213943" cy="1615827"/>
          </a:xfrm>
          <a:prstGeom prst="rect">
            <a:avLst/>
          </a:prstGeom>
          <a:noFill/>
        </p:spPr>
        <p:txBody>
          <a:bodyPr wrap="square" numCol="1" rtlCol="0">
            <a:spAutoFit/>
          </a:bodyPr>
          <a:lstStyle/>
          <a:p>
            <a:r>
              <a:rPr lang="ru-RU" sz="1100" b="1" dirty="0">
                <a:latin typeface="Arial Narrow" pitchFamily="34" charset="0"/>
              </a:rPr>
              <a:t>Для людей, обладающих этой чертой, не характерно:</a:t>
            </a:r>
            <a:endParaRPr lang="ru-RU" sz="1100" dirty="0">
              <a:latin typeface="Arial Narrow" pitchFamily="34" charset="0"/>
            </a:endParaRPr>
          </a:p>
          <a:p>
            <a:pPr marL="171450" indent="-171450">
              <a:buFont typeface="Arial" panose="020B0604020202020204" pitchFamily="34" charset="0"/>
              <a:buChar char="•"/>
            </a:pPr>
            <a:r>
              <a:rPr lang="ru-RU" sz="1100" dirty="0"/>
              <a:t>Не уметь отличить основные виды цифровой техники, не знать основные т</a:t>
            </a:r>
            <a:r>
              <a:rPr lang="ru-RU" sz="1100" dirty="0">
                <a:latin typeface="Arial Narrow" pitchFamily="34" charset="0"/>
              </a:rPr>
              <a:t>ехнические параметры профессиональной техники.</a:t>
            </a:r>
          </a:p>
          <a:p>
            <a:pPr marL="171450" indent="-171450">
              <a:buFont typeface="Arial" panose="020B0604020202020204" pitchFamily="34" charset="0"/>
              <a:buChar char="•"/>
            </a:pPr>
            <a:r>
              <a:rPr lang="ru-RU" sz="1100" dirty="0">
                <a:latin typeface="Arial Narrow" pitchFamily="34" charset="0"/>
              </a:rPr>
              <a:t>Не видеть возможностей использования цифровой техники в своем отделе/ предприятии.</a:t>
            </a:r>
          </a:p>
          <a:p>
            <a:pPr marL="171450" indent="-171450">
              <a:buFont typeface="Arial" panose="020B0604020202020204" pitchFamily="34" charset="0"/>
              <a:buChar char="•"/>
            </a:pPr>
            <a:r>
              <a:rPr lang="ru-RU" sz="1100" dirty="0">
                <a:latin typeface="Arial Narrow" pitchFamily="34" charset="0"/>
              </a:rPr>
              <a:t>Неправильное обращение с техникой: содержание техники в неподходящих условиях, несвоевременное обслуживание. Использование техники как предметов интерьера. </a:t>
            </a:r>
          </a:p>
          <a:p>
            <a:r>
              <a:rPr lang="ru-RU" sz="1100" dirty="0"/>
              <a:t>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extBox 42"/>
          <p:cNvSpPr txBox="1"/>
          <p:nvPr/>
        </p:nvSpPr>
        <p:spPr>
          <a:xfrm>
            <a:off x="232542" y="-10758"/>
            <a:ext cx="6469472" cy="369332"/>
          </a:xfrm>
          <a:prstGeom prst="rect">
            <a:avLst/>
          </a:prstGeom>
          <a:noFill/>
        </p:spPr>
        <p:txBody>
          <a:bodyPr wrap="square" rtlCol="0">
            <a:spAutoFit/>
          </a:bodyPr>
          <a:lstStyle/>
          <a:p>
            <a:r>
              <a:rPr lang="ru-RU" b="1" dirty="0">
                <a:solidFill>
                  <a:srgbClr val="002060"/>
                </a:solidFill>
                <a:latin typeface="Arial Narrow" pitchFamily="34" charset="0"/>
              </a:rPr>
              <a:t>Цифровая техническая компетентность:</a:t>
            </a:r>
            <a:endParaRPr lang="ru-RU" dirty="0">
              <a:solidFill>
                <a:srgbClr val="002060"/>
              </a:solidFill>
              <a:latin typeface="Bebas Neue Bold" panose="020B0606020202050201" pitchFamily="34" charset="-52"/>
            </a:endParaRPr>
          </a:p>
        </p:txBody>
      </p:sp>
      <p:graphicFrame>
        <p:nvGraphicFramePr>
          <p:cNvPr id="2" name="Таблица 1"/>
          <p:cNvGraphicFramePr>
            <a:graphicFrameLocks noGrp="1"/>
          </p:cNvGraphicFramePr>
          <p:nvPr>
            <p:extLst>
              <p:ext uri="{D42A27DB-BD31-4B8C-83A1-F6EECF244321}">
                <p14:modId xmlns:p14="http://schemas.microsoft.com/office/powerpoint/2010/main" val="1630326004"/>
              </p:ext>
            </p:extLst>
          </p:nvPr>
        </p:nvGraphicFramePr>
        <p:xfrm>
          <a:off x="290952" y="434568"/>
          <a:ext cx="8578039" cy="4151182"/>
        </p:xfrm>
        <a:graphic>
          <a:graphicData uri="http://schemas.openxmlformats.org/drawingml/2006/table">
            <a:tbl>
              <a:tblPr firstRow="1" firstCol="1" bandRow="1"/>
              <a:tblGrid>
                <a:gridCol w="1527895">
                  <a:extLst>
                    <a:ext uri="{9D8B030D-6E8A-4147-A177-3AD203B41FA5}">
                      <a16:colId xmlns:a16="http://schemas.microsoft.com/office/drawing/2014/main" val="20000"/>
                    </a:ext>
                  </a:extLst>
                </a:gridCol>
                <a:gridCol w="1342364">
                  <a:extLst>
                    <a:ext uri="{9D8B030D-6E8A-4147-A177-3AD203B41FA5}">
                      <a16:colId xmlns:a16="http://schemas.microsoft.com/office/drawing/2014/main" val="20001"/>
                    </a:ext>
                  </a:extLst>
                </a:gridCol>
                <a:gridCol w="1440587">
                  <a:extLst>
                    <a:ext uri="{9D8B030D-6E8A-4147-A177-3AD203B41FA5}">
                      <a16:colId xmlns:a16="http://schemas.microsoft.com/office/drawing/2014/main" val="20002"/>
                    </a:ext>
                  </a:extLst>
                </a:gridCol>
                <a:gridCol w="1440587">
                  <a:extLst>
                    <a:ext uri="{9D8B030D-6E8A-4147-A177-3AD203B41FA5}">
                      <a16:colId xmlns:a16="http://schemas.microsoft.com/office/drawing/2014/main" val="20003"/>
                    </a:ext>
                  </a:extLst>
                </a:gridCol>
                <a:gridCol w="1440587">
                  <a:extLst>
                    <a:ext uri="{9D8B030D-6E8A-4147-A177-3AD203B41FA5}">
                      <a16:colId xmlns:a16="http://schemas.microsoft.com/office/drawing/2014/main" val="20004"/>
                    </a:ext>
                  </a:extLst>
                </a:gridCol>
                <a:gridCol w="1386019">
                  <a:extLst>
                    <a:ext uri="{9D8B030D-6E8A-4147-A177-3AD203B41FA5}">
                      <a16:colId xmlns:a16="http://schemas.microsoft.com/office/drawing/2014/main" val="20005"/>
                    </a:ext>
                  </a:extLst>
                </a:gridCol>
              </a:tblGrid>
              <a:tr h="170179">
                <a:tc rowSpan="2">
                  <a:txBody>
                    <a:bodyPr/>
                    <a:lstStyle/>
                    <a:p>
                      <a:pPr algn="ctr">
                        <a:lnSpc>
                          <a:spcPct val="107000"/>
                        </a:lnSpc>
                        <a:spcAft>
                          <a:spcPts val="0"/>
                        </a:spcAft>
                      </a:pPr>
                      <a:r>
                        <a:rPr lang="ru-RU" sz="1200" b="1"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ЦИФРОВАЯ ТЕХНИЧЕСКАЯ КОМПЕТЕНТНОСТЬ</a:t>
                      </a:r>
                      <a:endParaRPr lang="ru-RU" sz="12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3617" marR="53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ct val="107000"/>
                        </a:lnSpc>
                        <a:spcAft>
                          <a:spcPts val="0"/>
                        </a:spcAft>
                      </a:pPr>
                      <a:r>
                        <a:rPr lang="ru-RU" sz="9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Индикаторы</a:t>
                      </a:r>
                      <a:endParaRPr lang="ru-RU" sz="9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3617" marR="53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9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1 уровень</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3617" marR="53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90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2 уровень</a:t>
                      </a:r>
                      <a:endParaRPr lang="ru-RU" sz="900">
                        <a:effectLst/>
                        <a:latin typeface="Calibri" panose="020F0502020204030204" pitchFamily="34" charset="0"/>
                        <a:ea typeface="Calibri" panose="020F0502020204030204" pitchFamily="34" charset="0"/>
                        <a:cs typeface="Times New Roman" panose="02020603050405020304" pitchFamily="18" charset="0"/>
                      </a:endParaRPr>
                    </a:p>
                  </a:txBody>
                  <a:tcPr marL="53617" marR="53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9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3 уровень</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3617" marR="53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9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4 уровень</a:t>
                      </a:r>
                      <a:endParaRPr lang="ru-R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3617" marR="53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880709">
                <a:tc vMerge="1">
                  <a:txBody>
                    <a:bodyPr/>
                    <a:lstStyle/>
                    <a:p>
                      <a:endParaRPr lang="ru-RU"/>
                    </a:p>
                  </a:txBody>
                  <a:tcPr/>
                </a:tc>
                <a:tc vMerge="1">
                  <a:txBody>
                    <a:bodyPr/>
                    <a:lstStyle/>
                    <a:p>
                      <a:endParaRPr lang="ru-RU"/>
                    </a:p>
                  </a:txBody>
                  <a:tcPr/>
                </a:tc>
                <a:tc>
                  <a:txBody>
                    <a:bodyPr/>
                    <a:lstStyle/>
                    <a:p>
                      <a:pPr algn="ctr">
                        <a:lnSpc>
                          <a:spcPct val="107000"/>
                        </a:lnSpc>
                        <a:spcAft>
                          <a:spcPts val="0"/>
                        </a:spcAft>
                      </a:pPr>
                      <a:r>
                        <a:rPr lang="ru-RU" sz="900" b="1"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Не обладает способностями и мотивацией к цифровизации</a:t>
                      </a:r>
                      <a:endParaRPr lang="ru-RU" sz="9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3617" marR="53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900" b="1"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Ограниченные способности к цифровизации</a:t>
                      </a:r>
                      <a:endParaRPr lang="ru-RU" sz="9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3617" marR="53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900" b="1"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Обладает хорошим потенциалом и мотивацией для реализации проектов по цифровизации</a:t>
                      </a:r>
                      <a:endParaRPr lang="ru-RU" sz="9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3617" marR="53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900" b="1">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Идейный лидер проектов по цифровизации.</a:t>
                      </a:r>
                      <a:endParaRPr lang="ru-RU" sz="900">
                        <a:effectLst/>
                        <a:latin typeface="Arial Narrow" panose="020B0606020202030204" pitchFamily="34" charset="0"/>
                        <a:ea typeface="Calibri" panose="020F0502020204030204" pitchFamily="34" charset="0"/>
                        <a:cs typeface="Times New Roman" panose="02020603050405020304" pitchFamily="18" charset="0"/>
                      </a:endParaRPr>
                    </a:p>
                  </a:txBody>
                  <a:tcPr marL="53617" marR="536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100294">
                <a:tc>
                  <a:txBody>
                    <a:bodyPr/>
                    <a:lstStyle/>
                    <a:p>
                      <a:pPr algn="ctr">
                        <a:lnSpc>
                          <a:spcPct val="107000"/>
                        </a:lnSpc>
                        <a:spcAft>
                          <a:spcPts val="0"/>
                        </a:spcAft>
                      </a:pPr>
                      <a:r>
                        <a:rPr lang="ru-RU" sz="90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Понимание общих принципов единого информационного пространства. Понимание общей инфраструктуры системы информационных технологий (СИТ) своего предприятия, ее возможностей и ограничений, а также перечень основного ПО, целей и возможностей его применения. Знания, умения, мотивация и ответственность, позволяющие эффективно и безопасно использовать компьютеры, прочее ИТ-оборудование для решения различных бизнес задач.</a:t>
                      </a:r>
                      <a:endParaRPr lang="ru-RU" sz="900">
                        <a:effectLst/>
                        <a:latin typeface="Arial Narrow" panose="020B0606020202030204" pitchFamily="34" charset="0"/>
                        <a:ea typeface="Calibri" panose="020F0502020204030204" pitchFamily="34" charset="0"/>
                        <a:cs typeface="Times New Roman" panose="02020603050405020304" pitchFamily="18" charset="0"/>
                      </a:endParaRPr>
                    </a:p>
                  </a:txBody>
                  <a:tcPr marL="53617" marR="536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ru-RU" sz="90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1)Технический кругозор: осведомленность о современных тенденциях в ИТ.</a:t>
                      </a:r>
                      <a:endParaRPr lang="ru-RU" sz="900">
                        <a:effectLst/>
                        <a:latin typeface="Arial Narrow" panose="020B0606020202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90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2) Знание ИТ-инфраструктуры собственного предприятия, основного ПО и их целей, возможностей и ограничений 3) Умение определить актуальные тенденции в ИТ для своего участка/ подразделения/ предприятия.</a:t>
                      </a:r>
                      <a:endParaRPr lang="ru-RU" sz="900">
                        <a:effectLst/>
                        <a:latin typeface="Arial Narrow" panose="020B0606020202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90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4) Умение эффективно и безопасно использовать оборудование.</a:t>
                      </a:r>
                      <a:endParaRPr lang="ru-RU" sz="900">
                        <a:effectLst/>
                        <a:latin typeface="Arial Narrow" panose="020B0606020202030204" pitchFamily="34" charset="0"/>
                        <a:ea typeface="Calibri" panose="020F0502020204030204" pitchFamily="34" charset="0"/>
                        <a:cs typeface="Times New Roman" panose="02020603050405020304" pitchFamily="18" charset="0"/>
                      </a:endParaRPr>
                    </a:p>
                  </a:txBody>
                  <a:tcPr marL="53617" marR="536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9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Технический кругозор узкий, мало осведомлен о современных тенденциях в ИТ. Плохо осведомлен об инфраструктуре СИТ и основном ПО предприятия. Знает инфраструктуру своего участка/ подразделения/ предприятия, но не анализирует возможности его развития с технической точки зрения. Не может определить актуальные тенденции ИТ для своего процесса. Не обращает внимания на эффективность работы оборудования.</a:t>
                      </a:r>
                      <a:endParaRPr lang="ru-RU" sz="9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3617" marR="536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9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Технический кругозор ограничен: знает отдельные аспекты современных тенденций, но не стремится расширять знания. Об инфраструктуре СИТ и ПО предприятия осведомлен в той части, которая относится лишь к его подразделению и смежным структурам. Знает инфраструктуру своего участка/ подразделения/ предприятия, может предложить отдельные технические усовершенствования. Не достаточно эффективно организует работу оборудования.</a:t>
                      </a:r>
                      <a:endParaRPr lang="ru-RU" sz="9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3617" marR="536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9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Технический кругозор широкий в профессиональной области. В общих аспектах хорошо осведомлен об инфраструктуре СИТ и ПО своего предприятия в целом. Хорошо знает инфраструктуру своего участка/ подразделения/ предприятия и анализирует ее возможности в комплексе. Предлагает комплексные технические решения. Эффективно организует работу оборудования и его безопасное использование.</a:t>
                      </a:r>
                      <a:endParaRPr lang="ru-RU" sz="9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3617" marR="536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9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Технический кругозор выходит за рамки профессиональной области. Отлично осведомлен о возможностях, целях, ограничениях инфраструктуры СИТ и ПО своего предприятия. Хорошо знает инфраструктуру не только своего процесса, но и своего окружения.. Анализирует возможности системного повышения эффективности через ИТ. Предлагает системные стратегический решения. Максимально эффективно организует работу оборудования..</a:t>
                      </a:r>
                      <a:endParaRPr lang="ru-RU" sz="9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3617" marR="536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extBox 42"/>
          <p:cNvSpPr txBox="1"/>
          <p:nvPr/>
        </p:nvSpPr>
        <p:spPr>
          <a:xfrm>
            <a:off x="232541" y="-10758"/>
            <a:ext cx="6372653" cy="369332"/>
          </a:xfrm>
          <a:prstGeom prst="rect">
            <a:avLst/>
          </a:prstGeom>
          <a:noFill/>
        </p:spPr>
        <p:txBody>
          <a:bodyPr wrap="square" rtlCol="0">
            <a:spAutoFit/>
          </a:bodyPr>
          <a:lstStyle/>
          <a:p>
            <a:r>
              <a:rPr lang="ru-RU" b="1" dirty="0">
                <a:solidFill>
                  <a:srgbClr val="002060"/>
                </a:solidFill>
                <a:latin typeface="Arial Narrow" pitchFamily="34" charset="0"/>
              </a:rPr>
              <a:t>Цифровая коммуникативная компетентность:</a:t>
            </a:r>
            <a:endParaRPr lang="ru-RU" dirty="0">
              <a:solidFill>
                <a:srgbClr val="002060"/>
              </a:solidFill>
              <a:latin typeface="Bebas Neue Bold" panose="020B0606020202050201" pitchFamily="34" charset="-52"/>
            </a:endParaRPr>
          </a:p>
        </p:txBody>
      </p:sp>
      <p:sp>
        <p:nvSpPr>
          <p:cNvPr id="4" name="TextBox 3"/>
          <p:cNvSpPr txBox="1"/>
          <p:nvPr/>
        </p:nvSpPr>
        <p:spPr>
          <a:xfrm>
            <a:off x="293511" y="1027604"/>
            <a:ext cx="4213943" cy="2123658"/>
          </a:xfrm>
          <a:prstGeom prst="rect">
            <a:avLst/>
          </a:prstGeom>
          <a:noFill/>
        </p:spPr>
        <p:txBody>
          <a:bodyPr wrap="square" numCol="1" rtlCol="0">
            <a:spAutoFit/>
          </a:bodyPr>
          <a:lstStyle/>
          <a:p>
            <a:pPr algn="just"/>
            <a:r>
              <a:rPr lang="ru-RU" sz="1100" b="1" dirty="0">
                <a:latin typeface="Arial Narrow" panose="020B0606020202030204" pitchFamily="34" charset="0"/>
              </a:rPr>
              <a:t>Необходимая обстановка:</a:t>
            </a:r>
          </a:p>
          <a:p>
            <a:pPr marL="171450" indent="-171450" algn="just">
              <a:buFont typeface="Arial" panose="020B0604020202020204" pitchFamily="34" charset="0"/>
              <a:buChar char="•"/>
            </a:pPr>
            <a:r>
              <a:rPr lang="ru-RU" sz="1100" dirty="0">
                <a:latin typeface="Arial Narrow" panose="020B0606020202030204" pitchFamily="34" charset="0"/>
              </a:rPr>
              <a:t>Наличие регламентов и правил по обращению с информацией внутри организации и за ее пределами.</a:t>
            </a:r>
          </a:p>
          <a:p>
            <a:pPr marL="171450" indent="-171450" algn="just">
              <a:buFont typeface="Arial" panose="020B0604020202020204" pitchFamily="34" charset="0"/>
              <a:buChar char="•"/>
            </a:pPr>
            <a:r>
              <a:rPr lang="ru-RU" sz="1100" dirty="0">
                <a:latin typeface="Arial Narrow" panose="020B0606020202030204" pitchFamily="34" charset="0"/>
              </a:rPr>
              <a:t>Стимулирование использования он-</a:t>
            </a:r>
            <a:r>
              <a:rPr lang="ru-RU" sz="1100" dirty="0" err="1">
                <a:latin typeface="Arial Narrow" panose="020B0606020202030204" pitchFamily="34" charset="0"/>
              </a:rPr>
              <a:t>лайн</a:t>
            </a:r>
            <a:r>
              <a:rPr lang="ru-RU" sz="1100" dirty="0">
                <a:latin typeface="Arial Narrow" panose="020B0606020202030204" pitchFamily="34" charset="0"/>
              </a:rPr>
              <a:t> коммуникаций для решения рабочих вопросов. Обучение пользователей.</a:t>
            </a:r>
          </a:p>
          <a:p>
            <a:pPr marL="171450" indent="-171450" algn="just">
              <a:buFont typeface="Arial" panose="020B0604020202020204" pitchFamily="34" charset="0"/>
              <a:buChar char="•"/>
            </a:pPr>
            <a:r>
              <a:rPr lang="ru-RU" sz="1100" dirty="0">
                <a:latin typeface="Arial Narrow" panose="020B0606020202030204" pitchFamily="34" charset="0"/>
              </a:rPr>
              <a:t>Вовлечение сотрудников в процессы развития культуры коммуникаций: обсуждение позитивного/ негативного опыта коммуникаций, обратная связь по результатам общения, поощрение грамотной речи в коммуникациях и ответственности за информационный поток, его качество и скорость.</a:t>
            </a:r>
          </a:p>
          <a:p>
            <a:pPr marL="171450" indent="-171450" algn="just">
              <a:buFont typeface="Arial" panose="020B0604020202020204" pitchFamily="34" charset="0"/>
              <a:buChar char="•"/>
            </a:pPr>
            <a:r>
              <a:rPr lang="ru-RU" sz="1100" dirty="0">
                <a:latin typeface="Arial Narrow" panose="020B0606020202030204" pitchFamily="34" charset="0"/>
              </a:rPr>
              <a:t>Наличие записи пересылаемых сообщений, телефонных разговоров в </a:t>
            </a:r>
            <a:r>
              <a:rPr lang="en-US" sz="1100" dirty="0">
                <a:latin typeface="Arial Narrow" panose="020B0606020202030204" pitchFamily="34" charset="0"/>
              </a:rPr>
              <a:t>call</a:t>
            </a:r>
            <a:r>
              <a:rPr lang="ru-RU" sz="1100" dirty="0">
                <a:latin typeface="Arial Narrow" panose="020B0606020202030204" pitchFamily="34" charset="0"/>
              </a:rPr>
              <a:t>-центрах, подразделениях по работе с клиентами, поставщиками.</a:t>
            </a:r>
          </a:p>
        </p:txBody>
      </p:sp>
      <p:sp>
        <p:nvSpPr>
          <p:cNvPr id="5" name="TextBox 4"/>
          <p:cNvSpPr txBox="1"/>
          <p:nvPr/>
        </p:nvSpPr>
        <p:spPr>
          <a:xfrm>
            <a:off x="4770485" y="1007877"/>
            <a:ext cx="4213943" cy="2123658"/>
          </a:xfrm>
          <a:prstGeom prst="rect">
            <a:avLst/>
          </a:prstGeom>
          <a:noFill/>
        </p:spPr>
        <p:txBody>
          <a:bodyPr wrap="square" numCol="1" rtlCol="0">
            <a:spAutoFit/>
          </a:bodyPr>
          <a:lstStyle/>
          <a:p>
            <a:r>
              <a:rPr lang="ru-RU" sz="1100" b="1" dirty="0">
                <a:latin typeface="Arial Narrow" pitchFamily="34" charset="0"/>
              </a:rPr>
              <a:t>Для людей, обладающих этой чертой, не характерно:</a:t>
            </a:r>
            <a:endParaRPr lang="ru-RU" sz="1100" dirty="0">
              <a:latin typeface="Arial Narrow" pitchFamily="34" charset="0"/>
            </a:endParaRPr>
          </a:p>
          <a:p>
            <a:pPr marL="171450" indent="-171450" algn="just">
              <a:buFont typeface="Arial" panose="020B0604020202020204" pitchFamily="34" charset="0"/>
              <a:buChar char="•"/>
            </a:pPr>
            <a:r>
              <a:rPr lang="ru-RU" sz="1100" dirty="0">
                <a:latin typeface="Arial Narrow" pitchFamily="34" charset="0"/>
              </a:rPr>
              <a:t>Не видеть преимуществ </a:t>
            </a:r>
            <a:r>
              <a:rPr lang="ru-RU" sz="1100" dirty="0" err="1">
                <a:latin typeface="Arial Narrow" pitchFamily="34" charset="0"/>
              </a:rPr>
              <a:t>он-лайн</a:t>
            </a:r>
            <a:r>
              <a:rPr lang="ru-RU" sz="1100" dirty="0">
                <a:latin typeface="Arial Narrow" pitchFamily="34" charset="0"/>
              </a:rPr>
              <a:t> коммуникаций, предпочитать телефонное или личное общение там, где этого не требуется.</a:t>
            </a:r>
          </a:p>
          <a:p>
            <a:pPr marL="171450" indent="-171450" algn="just">
              <a:buFont typeface="Arial" panose="020B0604020202020204" pitchFamily="34" charset="0"/>
              <a:buChar char="•"/>
            </a:pPr>
            <a:r>
              <a:rPr lang="ru-RU" sz="1100" dirty="0">
                <a:latin typeface="Arial Narrow" pitchFamily="34" charset="0"/>
              </a:rPr>
              <a:t>Публиковать любую информацию, без оценки ее влияния на свою репутацию и репутацию предприятия.</a:t>
            </a:r>
          </a:p>
          <a:p>
            <a:pPr marL="171450" indent="-171450" algn="just">
              <a:buFont typeface="Arial" panose="020B0604020202020204" pitchFamily="34" charset="0"/>
              <a:buChar char="•"/>
            </a:pPr>
            <a:r>
              <a:rPr lang="ru-RU" sz="1100" dirty="0">
                <a:latin typeface="Arial Narrow" pitchFamily="34" charset="0"/>
              </a:rPr>
              <a:t>Низкая культура речи: игнорирование языковых правил, ошибки в словах. </a:t>
            </a:r>
          </a:p>
          <a:p>
            <a:pPr marL="171450" indent="-171450" algn="just">
              <a:buFont typeface="Arial" panose="020B0604020202020204" pitchFamily="34" charset="0"/>
              <a:buChar char="•"/>
            </a:pPr>
            <a:r>
              <a:rPr lang="ru-RU" sz="1100" dirty="0">
                <a:latin typeface="Arial Narrow" pitchFamily="34" charset="0"/>
              </a:rPr>
              <a:t>Не соблюдение правил и норм деловых коммуникаций. Игнорирование писем, обращений. Задержка ответов на письма и сообщения.</a:t>
            </a:r>
          </a:p>
          <a:p>
            <a:pPr>
              <a:buFont typeface="Arial" pitchFamily="34" charset="0"/>
              <a:buChar char="•"/>
            </a:pPr>
            <a:endParaRPr lang="ru-RU" sz="1100" dirty="0">
              <a:latin typeface="Arial Narrow" pitchFamily="34" charset="0"/>
            </a:endParaRPr>
          </a:p>
          <a:p>
            <a:endParaRPr lang="ru-RU" sz="1100" dirty="0">
              <a:latin typeface="Arial Narrow" pitchFamily="34" charset="0"/>
            </a:endParaRPr>
          </a:p>
          <a:p>
            <a:r>
              <a:rPr lang="ru-RU" sz="1100" dirty="0"/>
              <a:t>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2542" y="-10758"/>
            <a:ext cx="6469472" cy="369332"/>
          </a:xfrm>
          <a:prstGeom prst="rect">
            <a:avLst/>
          </a:prstGeom>
          <a:noFill/>
        </p:spPr>
        <p:txBody>
          <a:bodyPr wrap="square" rtlCol="0">
            <a:spAutoFit/>
          </a:bodyPr>
          <a:lstStyle/>
          <a:p>
            <a:r>
              <a:rPr lang="ru-RU" b="1" dirty="0">
                <a:solidFill>
                  <a:srgbClr val="002060"/>
                </a:solidFill>
                <a:latin typeface="Arial Narrow" pitchFamily="34" charset="0"/>
              </a:rPr>
              <a:t>Цифровая коммуникативная компетентность:</a:t>
            </a:r>
            <a:endParaRPr lang="ru-RU" dirty="0">
              <a:solidFill>
                <a:srgbClr val="002060"/>
              </a:solidFill>
              <a:latin typeface="Bebas Neue Bold" panose="020B0606020202050201" pitchFamily="34" charset="-52"/>
            </a:endParaRPr>
          </a:p>
        </p:txBody>
      </p:sp>
      <p:graphicFrame>
        <p:nvGraphicFramePr>
          <p:cNvPr id="3" name="Таблица 2"/>
          <p:cNvGraphicFramePr>
            <a:graphicFrameLocks noGrp="1"/>
          </p:cNvGraphicFramePr>
          <p:nvPr>
            <p:extLst>
              <p:ext uri="{D42A27DB-BD31-4B8C-83A1-F6EECF244321}">
                <p14:modId xmlns:p14="http://schemas.microsoft.com/office/powerpoint/2010/main" val="3091302297"/>
              </p:ext>
            </p:extLst>
          </p:nvPr>
        </p:nvGraphicFramePr>
        <p:xfrm>
          <a:off x="298641" y="418821"/>
          <a:ext cx="8480974" cy="4307502"/>
        </p:xfrm>
        <a:graphic>
          <a:graphicData uri="http://schemas.openxmlformats.org/drawingml/2006/table">
            <a:tbl>
              <a:tblPr firstRow="1" firstCol="1" bandRow="1"/>
              <a:tblGrid>
                <a:gridCol w="1510606">
                  <a:extLst>
                    <a:ext uri="{9D8B030D-6E8A-4147-A177-3AD203B41FA5}">
                      <a16:colId xmlns:a16="http://schemas.microsoft.com/office/drawing/2014/main" val="20000"/>
                    </a:ext>
                  </a:extLst>
                </a:gridCol>
                <a:gridCol w="1327175">
                  <a:extLst>
                    <a:ext uri="{9D8B030D-6E8A-4147-A177-3AD203B41FA5}">
                      <a16:colId xmlns:a16="http://schemas.microsoft.com/office/drawing/2014/main" val="20001"/>
                    </a:ext>
                  </a:extLst>
                </a:gridCol>
                <a:gridCol w="1424286">
                  <a:extLst>
                    <a:ext uri="{9D8B030D-6E8A-4147-A177-3AD203B41FA5}">
                      <a16:colId xmlns:a16="http://schemas.microsoft.com/office/drawing/2014/main" val="20002"/>
                    </a:ext>
                  </a:extLst>
                </a:gridCol>
                <a:gridCol w="1424286">
                  <a:extLst>
                    <a:ext uri="{9D8B030D-6E8A-4147-A177-3AD203B41FA5}">
                      <a16:colId xmlns:a16="http://schemas.microsoft.com/office/drawing/2014/main" val="20003"/>
                    </a:ext>
                  </a:extLst>
                </a:gridCol>
                <a:gridCol w="1424286">
                  <a:extLst>
                    <a:ext uri="{9D8B030D-6E8A-4147-A177-3AD203B41FA5}">
                      <a16:colId xmlns:a16="http://schemas.microsoft.com/office/drawing/2014/main" val="20004"/>
                    </a:ext>
                  </a:extLst>
                </a:gridCol>
                <a:gridCol w="1370335">
                  <a:extLst>
                    <a:ext uri="{9D8B030D-6E8A-4147-A177-3AD203B41FA5}">
                      <a16:colId xmlns:a16="http://schemas.microsoft.com/office/drawing/2014/main" val="20005"/>
                    </a:ext>
                  </a:extLst>
                </a:gridCol>
              </a:tblGrid>
              <a:tr h="189337">
                <a:tc rowSpan="2">
                  <a:txBody>
                    <a:bodyPr/>
                    <a:lstStyle/>
                    <a:p>
                      <a:pPr algn="ctr">
                        <a:lnSpc>
                          <a:spcPct val="107000"/>
                        </a:lnSpc>
                        <a:spcAft>
                          <a:spcPts val="0"/>
                        </a:spcAft>
                      </a:pPr>
                      <a:r>
                        <a:rPr lang="ru-RU" sz="1000" b="1"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ЦИФРОВАЯ КОММУНИКАТИВНАЯ КОМПЕТЕНТНОСТЬ</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Индикаторы</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1 уровень</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2 уровень</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3 уровень</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4 уровень</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538987">
                <a:tc vMerge="1">
                  <a:txBody>
                    <a:bodyPr/>
                    <a:lstStyle/>
                    <a:p>
                      <a:endParaRPr lang="ru-RU"/>
                    </a:p>
                  </a:txBody>
                  <a:tcPr/>
                </a:tc>
                <a:tc vMerge="1">
                  <a:txBody>
                    <a:bodyPr/>
                    <a:lstStyle/>
                    <a:p>
                      <a:endParaRPr lang="ru-RU"/>
                    </a:p>
                  </a:txBody>
                  <a:tcPr/>
                </a:tc>
                <a:tc>
                  <a:txBody>
                    <a:bodyPr/>
                    <a:lstStyle/>
                    <a:p>
                      <a:pPr algn="ctr">
                        <a:lnSpc>
                          <a:spcPct val="107000"/>
                        </a:lnSpc>
                        <a:spcAft>
                          <a:spcPts val="0"/>
                        </a:spcAft>
                      </a:pPr>
                      <a:r>
                        <a:rPr lang="ru-RU" sz="1000" b="1">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Практически не использует он-лайн коммуникации</a:t>
                      </a:r>
                      <a:endParaRPr lang="ru-RU" sz="100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b="1"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Средний пользователь он-</a:t>
                      </a:r>
                      <a:r>
                        <a:rPr lang="ru-RU" sz="1000" b="1" dirty="0" err="1">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лайн</a:t>
                      </a:r>
                      <a:r>
                        <a:rPr lang="ru-RU" sz="1000" b="1"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 коммуникаций</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b="1"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Активный участник он-</a:t>
                      </a:r>
                      <a:r>
                        <a:rPr lang="ru-RU" sz="1000" b="1" dirty="0" err="1">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лайн</a:t>
                      </a:r>
                      <a:r>
                        <a:rPr lang="ru-RU" sz="1000" b="1"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 коммуникаций</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b="1"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Модератор он-</a:t>
                      </a:r>
                      <a:r>
                        <a:rPr lang="ru-RU" sz="1000" b="1" dirty="0" err="1">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лайн</a:t>
                      </a:r>
                      <a:r>
                        <a:rPr lang="ru-RU" sz="1000" b="1"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 коммуникаций</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466105">
                <a:tc>
                  <a:txBody>
                    <a:bodyPr/>
                    <a:lstStyle/>
                    <a:p>
                      <a:pPr algn="just">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Знания, умения, мотивация и ответственность, необходимые для онлайн-коммуникации в различных формах (электронная почта, чаты, блоги, форумы, социальные и корпоративные сети и др.) и с различными целями. </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1)Стремление к он-</a:t>
                      </a:r>
                      <a:r>
                        <a:rPr lang="ru-RU" sz="1000" dirty="0" err="1">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лайн</a:t>
                      </a: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 коммуникации в работе: частота и количество применяемых средств. 2)Пользовательские навыки: умение пользоваться сервисами приложений для коммуникаций</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3) Понимание ответственности в он-</a:t>
                      </a:r>
                      <a:r>
                        <a:rPr lang="ru-RU" sz="1000" dirty="0" err="1">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лайн</a:t>
                      </a: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 коммуникациях: соблюдение общей коммуникативной культуры и грамотности речи, умение фильтровать ненужную или опасную информацию, понимание последствий размещения и передачи любой информации </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Не стремится пользоваться он-</a:t>
                      </a:r>
                      <a:r>
                        <a:rPr lang="ru-RU" sz="1000" dirty="0" err="1">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лайн</a:t>
                      </a: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 коммуникациями, не видит их пользы в работе. Слабые навыки работы в приложениях для он-</a:t>
                      </a:r>
                      <a:r>
                        <a:rPr lang="ru-RU" sz="1000" dirty="0" err="1">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лайн</a:t>
                      </a: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 коммуникаций. Не всегда проявляет ответственность в использовании приложений для коммуникаций. Чаще всего это проявляется в игнорировании сообщений, информации из он-</a:t>
                      </a:r>
                      <a:r>
                        <a:rPr lang="ru-RU" sz="1000" dirty="0" err="1">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лайн</a:t>
                      </a: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 коммуникаторов, несвоевременных ответах. </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Использует самые простые средства общения для решения рабочих вопросов. Умеет пользоваться основными сервисами, передавать информацию в простой форме, без архивирования, кодирования и т.д.. Умеренная степень ответственности в коммуникациях: может публиковать лишнюю информацию или, наоборот, не предоставить необходимые данные.  </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Стремится применять в работе средства он-</a:t>
                      </a:r>
                      <a:r>
                        <a:rPr lang="ru-RU" sz="1000" dirty="0" err="1">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лайн</a:t>
                      </a: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 коммуникации. Хорошие навыки работы в приложениях для он-</a:t>
                      </a:r>
                      <a:r>
                        <a:rPr lang="ru-RU" sz="1000" dirty="0" err="1">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лайн</a:t>
                      </a: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 коммуникаций: умеет передавать информацию в любой форме. Высокая степень ответственности за переданную информацию.</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Стремится применять в работе средства он-</a:t>
                      </a:r>
                      <a:r>
                        <a:rPr lang="ru-RU" sz="1000" dirty="0" err="1">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лайн</a:t>
                      </a: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 коммуникаций и стимулирует других. Пользовательские навыки высокого уровня: знает технические тонкости работы приложений, умеет настраивать их. Высокая степень ответственности: может эффективно исполнять роль администратора, модератора коммуникаций. </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85727453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Прямоугольник 27"/>
          <p:cNvSpPr/>
          <p:nvPr/>
        </p:nvSpPr>
        <p:spPr>
          <a:xfrm>
            <a:off x="0" y="0"/>
            <a:ext cx="9150350" cy="2500313"/>
          </a:xfrm>
          <a:prstGeom prst="rect">
            <a:avLst/>
          </a:prstGeom>
          <a:solidFill>
            <a:srgbClr val="00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7" name="TextBox 36"/>
          <p:cNvSpPr txBox="1"/>
          <p:nvPr/>
        </p:nvSpPr>
        <p:spPr>
          <a:xfrm>
            <a:off x="478934" y="790320"/>
            <a:ext cx="3463674" cy="314075"/>
          </a:xfrm>
          <a:prstGeom prst="rect">
            <a:avLst/>
          </a:prstGeom>
          <a:noFill/>
        </p:spPr>
        <p:txBody>
          <a:bodyPr wrap="square" lIns="0" rIns="0" rtlCol="0" anchor="ctr" anchorCtr="0">
            <a:noAutofit/>
          </a:bodyPr>
          <a:lstStyle/>
          <a:p>
            <a:r>
              <a:rPr lang="ru-RU" sz="700" b="1" dirty="0">
                <a:solidFill>
                  <a:schemeClr val="tx1">
                    <a:lumMod val="75000"/>
                    <a:lumOff val="25000"/>
                  </a:schemeClr>
                </a:solidFill>
                <a:latin typeface="Roboto" panose="02000000000000000000" pitchFamily="2" charset="0"/>
                <a:ea typeface="Roboto" panose="02000000000000000000" pitchFamily="2" charset="0"/>
                <a:cs typeface="Roboto" panose="02000000000000000000" pitchFamily="2" charset="0"/>
              </a:rPr>
              <a:t>:</a:t>
            </a:r>
            <a:r>
              <a:rPr lang="ru-RU" sz="2800" b="1" dirty="0">
                <a:solidFill>
                  <a:schemeClr val="bg1"/>
                </a:solidFill>
                <a:latin typeface="Arial Narrow" pitchFamily="34" charset="0"/>
                <a:ea typeface="Roboto" panose="02000000000000000000" pitchFamily="2" charset="0"/>
                <a:cs typeface="Roboto" panose="02000000000000000000" pitchFamily="2" charset="0"/>
              </a:rPr>
              <a:t>Контактная информация</a:t>
            </a:r>
            <a:endParaRPr lang="ru-RU" sz="700" b="1" dirty="0">
              <a:solidFill>
                <a:schemeClr val="tx1">
                  <a:lumMod val="75000"/>
                  <a:lumOff val="25000"/>
                </a:schemeClr>
              </a:solidFill>
              <a:latin typeface="Roboto" panose="02000000000000000000" pitchFamily="2" charset="0"/>
              <a:ea typeface="Roboto" panose="02000000000000000000" pitchFamily="2" charset="0"/>
              <a:cs typeface="Roboto" panose="02000000000000000000" pitchFamily="2" charset="0"/>
            </a:endParaRPr>
          </a:p>
        </p:txBody>
      </p:sp>
      <p:sp>
        <p:nvSpPr>
          <p:cNvPr id="5" name="TextBox 4"/>
          <p:cNvSpPr txBox="1"/>
          <p:nvPr/>
        </p:nvSpPr>
        <p:spPr>
          <a:xfrm>
            <a:off x="6260952" y="2855752"/>
            <a:ext cx="2339432" cy="530969"/>
          </a:xfrm>
          <a:prstGeom prst="rect">
            <a:avLst/>
          </a:prstGeom>
          <a:noFill/>
        </p:spPr>
        <p:txBody>
          <a:bodyPr wrap="square" lIns="0" rIns="0" rtlCol="0" anchor="t" anchorCtr="0">
            <a:noAutofit/>
          </a:bodyPr>
          <a:lstStyle/>
          <a:p>
            <a:r>
              <a:rPr lang="en-US" b="1" dirty="0">
                <a:solidFill>
                  <a:schemeClr val="tx1">
                    <a:lumMod val="75000"/>
                    <a:lumOff val="25000"/>
                  </a:schemeClr>
                </a:solidFill>
                <a:latin typeface="Arial Narrow" pitchFamily="34" charset="0"/>
              </a:rPr>
              <a:t>IMIBA </a:t>
            </a:r>
            <a:r>
              <a:rPr lang="ru-RU" b="1" dirty="0">
                <a:solidFill>
                  <a:srgbClr val="33CCCC"/>
                </a:solidFill>
                <a:latin typeface="Arial Narrow" pitchFamily="34" charset="0"/>
              </a:rPr>
              <a:t>ИМИБА</a:t>
            </a:r>
            <a:endParaRPr lang="en-US" b="1" dirty="0">
              <a:solidFill>
                <a:srgbClr val="33CCCC"/>
              </a:solidFill>
              <a:latin typeface="Arial Narrow" pitchFamily="34" charset="0"/>
            </a:endParaRPr>
          </a:p>
          <a:p>
            <a:r>
              <a:rPr lang="ru-RU" sz="1400" dirty="0">
                <a:solidFill>
                  <a:schemeClr val="tx1">
                    <a:lumMod val="75000"/>
                    <a:lumOff val="25000"/>
                  </a:schemeClr>
                </a:solidFill>
                <a:latin typeface="Arial Narrow" pitchFamily="34" charset="0"/>
              </a:rPr>
              <a:t>Наумова Елена</a:t>
            </a:r>
            <a:endParaRPr lang="en-US" sz="1400" dirty="0">
              <a:solidFill>
                <a:schemeClr val="tx1">
                  <a:lumMod val="75000"/>
                  <a:lumOff val="25000"/>
                </a:schemeClr>
              </a:solidFill>
              <a:latin typeface="Arial Narrow" pitchFamily="34" charset="0"/>
            </a:endParaRPr>
          </a:p>
          <a:p>
            <a:r>
              <a:rPr lang="ru-RU" sz="1400" dirty="0">
                <a:solidFill>
                  <a:schemeClr val="tx1">
                    <a:lumMod val="75000"/>
                    <a:lumOff val="25000"/>
                  </a:schemeClr>
                </a:solidFill>
                <a:latin typeface="Arial Narrow" pitchFamily="34" charset="0"/>
              </a:rPr>
              <a:t>Руководитель отдела по работе с корпоративными клиентами </a:t>
            </a:r>
          </a:p>
          <a:p>
            <a:endParaRPr lang="en-US" sz="1400" dirty="0">
              <a:solidFill>
                <a:schemeClr val="tx1">
                  <a:lumMod val="75000"/>
                  <a:lumOff val="25000"/>
                </a:schemeClr>
              </a:solidFill>
              <a:latin typeface="Arial Narrow" pitchFamily="34" charset="0"/>
            </a:endParaRPr>
          </a:p>
          <a:p>
            <a:r>
              <a:rPr lang="ru-RU" sz="1400" dirty="0">
                <a:solidFill>
                  <a:schemeClr val="tx1">
                    <a:lumMod val="75000"/>
                    <a:lumOff val="25000"/>
                  </a:schemeClr>
                </a:solidFill>
                <a:latin typeface="Arial Narrow" pitchFamily="34" charset="0"/>
              </a:rPr>
              <a:t>Телефон: +7 (911) 121 94 01</a:t>
            </a:r>
          </a:p>
          <a:p>
            <a:r>
              <a:rPr lang="en-US" sz="1400" dirty="0">
                <a:solidFill>
                  <a:schemeClr val="tx1">
                    <a:lumMod val="75000"/>
                    <a:lumOff val="25000"/>
                  </a:schemeClr>
                </a:solidFill>
                <a:latin typeface="Arial Narrow" pitchFamily="34" charset="0"/>
              </a:rPr>
              <a:t>E-mail: enaumova@imiba.ru</a:t>
            </a:r>
          </a:p>
          <a:p>
            <a:endParaRPr lang="en-US" sz="1400" dirty="0">
              <a:solidFill>
                <a:schemeClr val="tx1">
                  <a:lumMod val="75000"/>
                  <a:lumOff val="25000"/>
                </a:schemeClr>
              </a:solidFill>
              <a:latin typeface="Arial Narrow" pitchFamily="34" charset="0"/>
            </a:endParaRPr>
          </a:p>
        </p:txBody>
      </p:sp>
      <p:sp>
        <p:nvSpPr>
          <p:cNvPr id="2" name="Нижний колонтитул 1"/>
          <p:cNvSpPr>
            <a:spLocks noGrp="1"/>
          </p:cNvSpPr>
          <p:nvPr>
            <p:ph type="ftr" sz="quarter" idx="11"/>
          </p:nvPr>
        </p:nvSpPr>
        <p:spPr/>
        <p:txBody>
          <a:bodyPr/>
          <a:lstStyle/>
          <a:p>
            <a:endParaRPr lang="ru-RU"/>
          </a:p>
        </p:txBody>
      </p:sp>
    </p:spTree>
    <p:extLst>
      <p:ext uri="{BB962C8B-B14F-4D97-AF65-F5344CB8AC3E}">
        <p14:creationId xmlns:p14="http://schemas.microsoft.com/office/powerpoint/2010/main" val="18660983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7C5FD900-BDE7-441E-9CB3-4967E75D0088}" type="slidenum">
              <a:rPr lang="ru-RU" smtClean="0">
                <a:solidFill>
                  <a:prstClr val="black">
                    <a:lumMod val="75000"/>
                    <a:lumOff val="25000"/>
                  </a:prstClr>
                </a:solidFill>
              </a:rPr>
              <a:pPr/>
              <a:t>4</a:t>
            </a:fld>
            <a:endParaRPr lang="ru-RU" dirty="0">
              <a:solidFill>
                <a:prstClr val="black">
                  <a:lumMod val="75000"/>
                  <a:lumOff val="25000"/>
                </a:prstClr>
              </a:solidFill>
            </a:endParaRPr>
          </a:p>
        </p:txBody>
      </p:sp>
      <p:sp>
        <p:nvSpPr>
          <p:cNvPr id="3" name="TextBox 2"/>
          <p:cNvSpPr txBox="1"/>
          <p:nvPr/>
        </p:nvSpPr>
        <p:spPr>
          <a:xfrm>
            <a:off x="243302" y="0"/>
            <a:ext cx="6283622" cy="461665"/>
          </a:xfrm>
          <a:prstGeom prst="rect">
            <a:avLst/>
          </a:prstGeom>
          <a:noFill/>
        </p:spPr>
        <p:txBody>
          <a:bodyPr wrap="square" rtlCol="0">
            <a:spAutoFit/>
          </a:bodyPr>
          <a:lstStyle/>
          <a:p>
            <a:r>
              <a:rPr lang="ru-RU" sz="2400" b="1" dirty="0">
                <a:solidFill>
                  <a:prstClr val="black">
                    <a:lumMod val="50000"/>
                    <a:lumOff val="50000"/>
                  </a:prstClr>
                </a:solidFill>
                <a:latin typeface="Arial Narrow" pitchFamily="34" charset="0"/>
              </a:rPr>
              <a:t>Философия модели УКЦП ИМИБА®:</a:t>
            </a:r>
            <a:endParaRPr lang="ru-RU" sz="2400" dirty="0">
              <a:solidFill>
                <a:prstClr val="black">
                  <a:lumMod val="50000"/>
                  <a:lumOff val="50000"/>
                </a:prstClr>
              </a:solidFill>
              <a:latin typeface="Bebas Neue Bold" panose="020B0606020202050201" pitchFamily="34" charset="-52"/>
            </a:endParaRPr>
          </a:p>
        </p:txBody>
      </p:sp>
      <p:graphicFrame>
        <p:nvGraphicFramePr>
          <p:cNvPr id="7" name="Схема 6"/>
          <p:cNvGraphicFramePr/>
          <p:nvPr>
            <p:extLst>
              <p:ext uri="{D42A27DB-BD31-4B8C-83A1-F6EECF244321}">
                <p14:modId xmlns:p14="http://schemas.microsoft.com/office/powerpoint/2010/main" val="1199586611"/>
              </p:ext>
            </p:extLst>
          </p:nvPr>
        </p:nvGraphicFramePr>
        <p:xfrm>
          <a:off x="1499529" y="577802"/>
          <a:ext cx="5065985"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8" name="Прямоугольник 17"/>
          <p:cNvSpPr/>
          <p:nvPr/>
        </p:nvSpPr>
        <p:spPr>
          <a:xfrm>
            <a:off x="4660514" y="3846345"/>
            <a:ext cx="2662569" cy="522117"/>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ru-RU" sz="1200" dirty="0">
                <a:latin typeface="Arial Narrow" panose="020B0606020202030204" pitchFamily="34" charset="0"/>
              </a:rPr>
              <a:t>Обеспечивают эффективность деятельности и управление системами</a:t>
            </a:r>
          </a:p>
        </p:txBody>
      </p:sp>
      <p:sp>
        <p:nvSpPr>
          <p:cNvPr id="19" name="Прямоугольник 18"/>
          <p:cNvSpPr/>
          <p:nvPr/>
        </p:nvSpPr>
        <p:spPr>
          <a:xfrm>
            <a:off x="4858894" y="2223075"/>
            <a:ext cx="2095010" cy="432109"/>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ru-RU" sz="1200" dirty="0">
                <a:latin typeface="Arial Narrow" panose="020B0606020202030204" pitchFamily="34" charset="0"/>
              </a:rPr>
              <a:t>Обеспечивают развитие систем</a:t>
            </a:r>
          </a:p>
        </p:txBody>
      </p:sp>
      <p:sp>
        <p:nvSpPr>
          <p:cNvPr id="20" name="Прямоугольник 19"/>
          <p:cNvSpPr/>
          <p:nvPr/>
        </p:nvSpPr>
        <p:spPr>
          <a:xfrm>
            <a:off x="4744594" y="893774"/>
            <a:ext cx="2323610" cy="474373"/>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ru-RU" sz="1200" dirty="0">
                <a:latin typeface="Arial Narrow" panose="020B0606020202030204" pitchFamily="34" charset="0"/>
              </a:rPr>
              <a:t>Обеспечивают повышение эффективности управления</a:t>
            </a:r>
          </a:p>
        </p:txBody>
      </p:sp>
      <p:sp>
        <p:nvSpPr>
          <p:cNvPr id="21" name="Прямоугольник 20"/>
          <p:cNvSpPr/>
          <p:nvPr/>
        </p:nvSpPr>
        <p:spPr>
          <a:xfrm>
            <a:off x="7496916" y="3882745"/>
            <a:ext cx="1126405" cy="449316"/>
          </a:xfrm>
          <a:prstGeom prst="rect">
            <a:avLst/>
          </a:prstGeom>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ru-RU" sz="1400" b="1" dirty="0">
                <a:solidFill>
                  <a:schemeClr val="accent1">
                    <a:lumMod val="75000"/>
                  </a:schemeClr>
                </a:solidFill>
                <a:latin typeface="Arial Narrow" panose="020B0606020202030204" pitchFamily="34" charset="0"/>
              </a:rPr>
              <a:t>ИНТЕЛЛЕКТ</a:t>
            </a:r>
          </a:p>
        </p:txBody>
      </p:sp>
      <p:sp>
        <p:nvSpPr>
          <p:cNvPr id="22" name="Прямоугольник 21"/>
          <p:cNvSpPr/>
          <p:nvPr/>
        </p:nvSpPr>
        <p:spPr>
          <a:xfrm>
            <a:off x="7204841" y="2203046"/>
            <a:ext cx="1726325" cy="449316"/>
          </a:xfrm>
          <a:prstGeom prst="rect">
            <a:avLst/>
          </a:prstGeom>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ru-RU" sz="1200" b="1" dirty="0">
                <a:solidFill>
                  <a:schemeClr val="accent1">
                    <a:lumMod val="75000"/>
                  </a:schemeClr>
                </a:solidFill>
                <a:latin typeface="Arial Narrow" panose="020B0606020202030204" pitchFamily="34" charset="0"/>
              </a:rPr>
              <a:t> </a:t>
            </a:r>
            <a:r>
              <a:rPr lang="ru-RU" sz="1400" b="1" dirty="0">
                <a:solidFill>
                  <a:schemeClr val="accent1">
                    <a:lumMod val="75000"/>
                  </a:schemeClr>
                </a:solidFill>
                <a:latin typeface="Arial Narrow" panose="020B0606020202030204" pitchFamily="34" charset="0"/>
              </a:rPr>
              <a:t>ИННОВАЦИОННОЕ ЛИДЕРСТВО</a:t>
            </a:r>
          </a:p>
        </p:txBody>
      </p:sp>
      <p:sp>
        <p:nvSpPr>
          <p:cNvPr id="25" name="Прямоугольник 24"/>
          <p:cNvSpPr/>
          <p:nvPr/>
        </p:nvSpPr>
        <p:spPr>
          <a:xfrm>
            <a:off x="7496917" y="926224"/>
            <a:ext cx="1126405" cy="449316"/>
          </a:xfrm>
          <a:prstGeom prst="rect">
            <a:avLst/>
          </a:prstGeom>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ru-RU" sz="1400" b="1" dirty="0">
                <a:solidFill>
                  <a:schemeClr val="accent1">
                    <a:lumMod val="75000"/>
                  </a:schemeClr>
                </a:solidFill>
                <a:latin typeface="Arial Narrow" panose="020B0606020202030204" pitchFamily="34" charset="0"/>
              </a:rPr>
              <a:t>ЦИФРОВАЯ СРЕДА</a:t>
            </a:r>
          </a:p>
        </p:txBody>
      </p:sp>
      <p:sp>
        <p:nvSpPr>
          <p:cNvPr id="26" name="Прямоугольник 25"/>
          <p:cNvSpPr/>
          <p:nvPr/>
        </p:nvSpPr>
        <p:spPr>
          <a:xfrm>
            <a:off x="243302" y="621156"/>
            <a:ext cx="1869276" cy="1371599"/>
          </a:xfrm>
          <a:prstGeom prst="rect">
            <a:avLst/>
          </a:prstGeom>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ru-RU" sz="1600" b="1" dirty="0">
                <a:solidFill>
                  <a:schemeClr val="accent1">
                    <a:lumMod val="75000"/>
                  </a:schemeClr>
                </a:solidFill>
                <a:latin typeface="Arial Narrow" panose="020B0606020202030204" pitchFamily="34" charset="0"/>
              </a:rPr>
              <a:t>В основе модели лежит системный подход к управлению организациями</a:t>
            </a:r>
          </a:p>
        </p:txBody>
      </p:sp>
      <p:sp>
        <p:nvSpPr>
          <p:cNvPr id="8" name="Стрелка вниз 7"/>
          <p:cNvSpPr/>
          <p:nvPr/>
        </p:nvSpPr>
        <p:spPr>
          <a:xfrm>
            <a:off x="5297214" y="1370841"/>
            <a:ext cx="252248" cy="852234"/>
          </a:xfrm>
          <a:prstGeom prst="down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27" name="Стрелка вниз 26"/>
          <p:cNvSpPr/>
          <p:nvPr/>
        </p:nvSpPr>
        <p:spPr>
          <a:xfrm>
            <a:off x="5297213" y="2675213"/>
            <a:ext cx="252249" cy="1171132"/>
          </a:xfrm>
          <a:prstGeom prst="down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1" name="Стрелка вверх 10"/>
          <p:cNvSpPr/>
          <p:nvPr/>
        </p:nvSpPr>
        <p:spPr>
          <a:xfrm>
            <a:off x="6337738" y="1368148"/>
            <a:ext cx="227776" cy="834898"/>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Стрелка вверх 11"/>
          <p:cNvSpPr/>
          <p:nvPr/>
        </p:nvSpPr>
        <p:spPr>
          <a:xfrm>
            <a:off x="6337738" y="2675214"/>
            <a:ext cx="227776" cy="1151102"/>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2971517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extBox 42"/>
          <p:cNvSpPr txBox="1"/>
          <p:nvPr/>
        </p:nvSpPr>
        <p:spPr>
          <a:xfrm>
            <a:off x="339589" y="0"/>
            <a:ext cx="2790355" cy="461665"/>
          </a:xfrm>
          <a:prstGeom prst="rect">
            <a:avLst/>
          </a:prstGeom>
          <a:noFill/>
        </p:spPr>
        <p:txBody>
          <a:bodyPr wrap="square" rtlCol="0">
            <a:spAutoFit/>
          </a:bodyPr>
          <a:lstStyle/>
          <a:p>
            <a:r>
              <a:rPr lang="ru-RU" sz="2400" b="1" dirty="0">
                <a:solidFill>
                  <a:prstClr val="black">
                    <a:lumMod val="50000"/>
                    <a:lumOff val="50000"/>
                  </a:prstClr>
                </a:solidFill>
                <a:latin typeface="Arial Narrow" pitchFamily="34" charset="0"/>
              </a:rPr>
              <a:t>Общие положения:</a:t>
            </a:r>
            <a:endParaRPr lang="ru-RU" sz="2400" dirty="0">
              <a:solidFill>
                <a:prstClr val="black">
                  <a:lumMod val="50000"/>
                  <a:lumOff val="50000"/>
                </a:prstClr>
              </a:solidFill>
              <a:latin typeface="Bebas Neue Bold" panose="020B0606020202050201" pitchFamily="34" charset="-52"/>
            </a:endParaRPr>
          </a:p>
        </p:txBody>
      </p:sp>
      <p:grpSp>
        <p:nvGrpSpPr>
          <p:cNvPr id="12" name="Группа 11"/>
          <p:cNvGrpSpPr/>
          <p:nvPr/>
        </p:nvGrpSpPr>
        <p:grpSpPr>
          <a:xfrm>
            <a:off x="450023" y="694633"/>
            <a:ext cx="2315753" cy="2821421"/>
            <a:chOff x="5326824" y="807522"/>
            <a:chExt cx="3205777" cy="3547231"/>
          </a:xfrm>
        </p:grpSpPr>
        <p:grpSp>
          <p:nvGrpSpPr>
            <p:cNvPr id="13" name="Группа 19"/>
            <p:cNvGrpSpPr/>
            <p:nvPr/>
          </p:nvGrpSpPr>
          <p:grpSpPr>
            <a:xfrm>
              <a:off x="5343896" y="807522"/>
              <a:ext cx="3051959" cy="1294399"/>
              <a:chOff x="5343896" y="807522"/>
              <a:chExt cx="3051959" cy="1294399"/>
            </a:xfrm>
          </p:grpSpPr>
          <p:sp>
            <p:nvSpPr>
              <p:cNvPr id="32" name="Скругленный прямоугольник 31"/>
              <p:cNvSpPr/>
              <p:nvPr/>
            </p:nvSpPr>
            <p:spPr>
              <a:xfrm>
                <a:off x="5343896" y="807522"/>
                <a:ext cx="3051959" cy="629392"/>
              </a:xfrm>
              <a:prstGeom prst="roundRect">
                <a:avLst/>
              </a:prstGeom>
              <a:solidFill>
                <a:srgbClr val="66FF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100">
                  <a:solidFill>
                    <a:prstClr val="white"/>
                  </a:solidFill>
                </a:endParaRPr>
              </a:p>
            </p:txBody>
          </p:sp>
          <p:sp>
            <p:nvSpPr>
              <p:cNvPr id="33" name="TextBox 32"/>
              <p:cNvSpPr txBox="1"/>
              <p:nvPr/>
            </p:nvSpPr>
            <p:spPr>
              <a:xfrm>
                <a:off x="5564178" y="855925"/>
                <a:ext cx="2665425" cy="503038"/>
              </a:xfrm>
              <a:prstGeom prst="rect">
                <a:avLst/>
              </a:prstGeom>
              <a:noFill/>
            </p:spPr>
            <p:txBody>
              <a:bodyPr wrap="square" rtlCol="0">
                <a:spAutoFit/>
              </a:bodyPr>
              <a:lstStyle/>
              <a:p>
                <a:pPr algn="ctr" fontAlgn="base"/>
                <a:r>
                  <a:rPr lang="ru-RU" sz="1000" dirty="0">
                    <a:solidFill>
                      <a:prstClr val="black"/>
                    </a:solidFill>
                    <a:latin typeface="Arial Narrow" pitchFamily="34" charset="0"/>
                  </a:rPr>
                  <a:t>Инновационная корпоративная культура предприятия</a:t>
                </a:r>
                <a:endParaRPr lang="ru-RU" sz="1000" b="1" dirty="0">
                  <a:solidFill>
                    <a:prstClr val="black"/>
                  </a:solidFill>
                  <a:latin typeface="Arial Narrow" pitchFamily="34" charset="0"/>
                </a:endParaRPr>
              </a:p>
            </p:txBody>
          </p:sp>
          <p:sp>
            <p:nvSpPr>
              <p:cNvPr id="36" name="Стрелка вниз 35"/>
              <p:cNvSpPr/>
              <p:nvPr/>
            </p:nvSpPr>
            <p:spPr>
              <a:xfrm>
                <a:off x="5783282" y="1852539"/>
                <a:ext cx="439387" cy="249382"/>
              </a:xfrm>
              <a:prstGeom prst="downArrow">
                <a:avLst/>
              </a:prstGeom>
              <a:solidFill>
                <a:srgbClr val="66FF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100">
                  <a:solidFill>
                    <a:prstClr val="white"/>
                  </a:solidFill>
                </a:endParaRPr>
              </a:p>
            </p:txBody>
          </p:sp>
          <p:sp>
            <p:nvSpPr>
              <p:cNvPr id="37" name="Стрелка вниз 36"/>
              <p:cNvSpPr/>
              <p:nvPr/>
            </p:nvSpPr>
            <p:spPr>
              <a:xfrm>
                <a:off x="6631268" y="1850561"/>
                <a:ext cx="439387" cy="249382"/>
              </a:xfrm>
              <a:prstGeom prst="downArrow">
                <a:avLst/>
              </a:prstGeom>
              <a:solidFill>
                <a:srgbClr val="66FF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100">
                  <a:solidFill>
                    <a:prstClr val="white"/>
                  </a:solidFill>
                </a:endParaRPr>
              </a:p>
            </p:txBody>
          </p:sp>
          <p:sp>
            <p:nvSpPr>
              <p:cNvPr id="40" name="Стрелка вниз 39"/>
              <p:cNvSpPr/>
              <p:nvPr/>
            </p:nvSpPr>
            <p:spPr>
              <a:xfrm>
                <a:off x="7496188" y="1848582"/>
                <a:ext cx="439387" cy="249382"/>
              </a:xfrm>
              <a:prstGeom prst="downArrow">
                <a:avLst/>
              </a:prstGeom>
              <a:solidFill>
                <a:srgbClr val="66FF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100">
                  <a:solidFill>
                    <a:prstClr val="white"/>
                  </a:solidFill>
                </a:endParaRPr>
              </a:p>
            </p:txBody>
          </p:sp>
          <p:sp>
            <p:nvSpPr>
              <p:cNvPr id="44" name="Прямоугольник 43"/>
              <p:cNvSpPr/>
              <p:nvPr/>
            </p:nvSpPr>
            <p:spPr>
              <a:xfrm>
                <a:off x="5892800" y="1440862"/>
                <a:ext cx="220134" cy="116993"/>
              </a:xfrm>
              <a:prstGeom prst="rect">
                <a:avLst/>
              </a:prstGeom>
              <a:solidFill>
                <a:srgbClr val="66FF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100">
                  <a:solidFill>
                    <a:prstClr val="white"/>
                  </a:solidFill>
                </a:endParaRPr>
              </a:p>
            </p:txBody>
          </p:sp>
          <p:sp>
            <p:nvSpPr>
              <p:cNvPr id="45" name="Прямоугольник 44"/>
              <p:cNvSpPr/>
              <p:nvPr/>
            </p:nvSpPr>
            <p:spPr>
              <a:xfrm>
                <a:off x="6731027" y="1440856"/>
                <a:ext cx="220134" cy="116993"/>
              </a:xfrm>
              <a:prstGeom prst="rect">
                <a:avLst/>
              </a:prstGeom>
              <a:solidFill>
                <a:srgbClr val="66FF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100">
                  <a:solidFill>
                    <a:prstClr val="white"/>
                  </a:solidFill>
                </a:endParaRPr>
              </a:p>
            </p:txBody>
          </p:sp>
          <p:sp>
            <p:nvSpPr>
              <p:cNvPr id="46" name="Прямоугольник 45"/>
              <p:cNvSpPr/>
              <p:nvPr/>
            </p:nvSpPr>
            <p:spPr>
              <a:xfrm>
                <a:off x="7594661" y="1440856"/>
                <a:ext cx="220134" cy="116993"/>
              </a:xfrm>
              <a:prstGeom prst="rect">
                <a:avLst/>
              </a:prstGeom>
              <a:solidFill>
                <a:srgbClr val="66FF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100">
                  <a:solidFill>
                    <a:prstClr val="white"/>
                  </a:solidFill>
                </a:endParaRPr>
              </a:p>
            </p:txBody>
          </p:sp>
          <p:sp>
            <p:nvSpPr>
              <p:cNvPr id="47" name="TextBox 46"/>
              <p:cNvSpPr txBox="1"/>
              <p:nvPr/>
            </p:nvSpPr>
            <p:spPr>
              <a:xfrm>
                <a:off x="5610242" y="1544016"/>
                <a:ext cx="2625436" cy="319236"/>
              </a:xfrm>
              <a:prstGeom prst="rect">
                <a:avLst/>
              </a:prstGeom>
              <a:noFill/>
            </p:spPr>
            <p:txBody>
              <a:bodyPr wrap="square" rtlCol="0">
                <a:spAutoFit/>
              </a:bodyPr>
              <a:lstStyle/>
              <a:p>
                <a:pPr algn="ctr" fontAlgn="base"/>
                <a:r>
                  <a:rPr lang="ru-RU" sz="1000" spc="1000" dirty="0">
                    <a:solidFill>
                      <a:srgbClr val="009900"/>
                    </a:solidFill>
                    <a:latin typeface="Arial Narrow" pitchFamily="34" charset="0"/>
                  </a:rPr>
                  <a:t>ценности</a:t>
                </a:r>
                <a:endParaRPr lang="ru-RU" sz="1000" b="1" spc="1000" dirty="0">
                  <a:solidFill>
                    <a:srgbClr val="009900"/>
                  </a:solidFill>
                  <a:latin typeface="Arial Narrow" pitchFamily="34" charset="0"/>
                </a:endParaRPr>
              </a:p>
            </p:txBody>
          </p:sp>
        </p:grpSp>
        <p:grpSp>
          <p:nvGrpSpPr>
            <p:cNvPr id="14" name="Группа 23"/>
            <p:cNvGrpSpPr/>
            <p:nvPr/>
          </p:nvGrpSpPr>
          <p:grpSpPr>
            <a:xfrm>
              <a:off x="5335792" y="2096626"/>
              <a:ext cx="3195021" cy="793251"/>
              <a:chOff x="5335792" y="2096626"/>
              <a:chExt cx="3195021" cy="793251"/>
            </a:xfrm>
          </p:grpSpPr>
          <p:sp>
            <p:nvSpPr>
              <p:cNvPr id="30" name="Пятиугольник 29"/>
              <p:cNvSpPr/>
              <p:nvPr/>
            </p:nvSpPr>
            <p:spPr>
              <a:xfrm>
                <a:off x="5335792" y="2140772"/>
                <a:ext cx="3195021" cy="677732"/>
              </a:xfrm>
              <a:prstGeom prst="homePlat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100">
                  <a:solidFill>
                    <a:prstClr val="white"/>
                  </a:solidFill>
                </a:endParaRPr>
              </a:p>
            </p:txBody>
          </p:sp>
          <p:sp>
            <p:nvSpPr>
              <p:cNvPr id="31" name="Прямоугольник 30"/>
              <p:cNvSpPr/>
              <p:nvPr/>
            </p:nvSpPr>
            <p:spPr>
              <a:xfrm>
                <a:off x="5838056" y="2096626"/>
                <a:ext cx="2095268" cy="793251"/>
              </a:xfrm>
              <a:prstGeom prst="rect">
                <a:avLst/>
              </a:prstGeom>
            </p:spPr>
            <p:txBody>
              <a:bodyPr wrap="none">
                <a:spAutoFit/>
              </a:bodyPr>
              <a:lstStyle/>
              <a:p>
                <a:pPr fontAlgn="base"/>
                <a:r>
                  <a:rPr lang="ru-RU" sz="700" b="1" dirty="0">
                    <a:solidFill>
                      <a:srgbClr val="1E9BC8"/>
                    </a:solidFill>
                    <a:latin typeface="Arial Narrow" pitchFamily="34" charset="0"/>
                  </a:rPr>
                  <a:t>Кластер компетенций «Системные»</a:t>
                </a:r>
              </a:p>
              <a:p>
                <a:pPr fontAlgn="base"/>
                <a:r>
                  <a:rPr lang="ru-RU" sz="700" b="1" dirty="0">
                    <a:solidFill>
                      <a:srgbClr val="1E9BC8"/>
                    </a:solidFill>
                    <a:latin typeface="Arial Narrow" pitchFamily="34" charset="0"/>
                  </a:rPr>
                  <a:t>Уровни развития компетенций</a:t>
                </a:r>
              </a:p>
              <a:p>
                <a:pPr fontAlgn="base"/>
                <a:r>
                  <a:rPr lang="ru-RU" sz="700" b="1" dirty="0">
                    <a:solidFill>
                      <a:srgbClr val="1E9BC8"/>
                    </a:solidFill>
                    <a:latin typeface="Arial Narrow" pitchFamily="34" charset="0"/>
                  </a:rPr>
                  <a:t>Индикаторы компетенций</a:t>
                </a:r>
              </a:p>
              <a:p>
                <a:pPr fontAlgn="base"/>
                <a:r>
                  <a:rPr lang="ru-RU" sz="700" b="1" dirty="0">
                    <a:solidFill>
                      <a:srgbClr val="1E9BC8"/>
                    </a:solidFill>
                    <a:latin typeface="Arial Narrow" pitchFamily="34" charset="0"/>
                  </a:rPr>
                  <a:t>Методика оценки </a:t>
                </a:r>
                <a:endParaRPr lang="ru-RU" sz="700" dirty="0">
                  <a:solidFill>
                    <a:srgbClr val="1E9BC8"/>
                  </a:solidFill>
                  <a:latin typeface="Arial Narrow" pitchFamily="34" charset="0"/>
                </a:endParaRPr>
              </a:p>
              <a:p>
                <a:pPr fontAlgn="base"/>
                <a:endParaRPr lang="ru-RU" sz="700" dirty="0">
                  <a:solidFill>
                    <a:srgbClr val="1E9BC8"/>
                  </a:solidFill>
                  <a:latin typeface="Arial Narrow" pitchFamily="34" charset="0"/>
                </a:endParaRPr>
              </a:p>
            </p:txBody>
          </p:sp>
        </p:grpSp>
        <p:grpSp>
          <p:nvGrpSpPr>
            <p:cNvPr id="15" name="Группа 24"/>
            <p:cNvGrpSpPr/>
            <p:nvPr/>
          </p:nvGrpSpPr>
          <p:grpSpPr>
            <a:xfrm>
              <a:off x="5326824" y="2829958"/>
              <a:ext cx="3195021" cy="793251"/>
              <a:chOff x="5335792" y="2096626"/>
              <a:chExt cx="3195021" cy="793251"/>
            </a:xfrm>
          </p:grpSpPr>
          <p:sp>
            <p:nvSpPr>
              <p:cNvPr id="28" name="Пятиугольник 27"/>
              <p:cNvSpPr/>
              <p:nvPr/>
            </p:nvSpPr>
            <p:spPr>
              <a:xfrm>
                <a:off x="5335792" y="2140772"/>
                <a:ext cx="3195021" cy="677732"/>
              </a:xfrm>
              <a:prstGeom prst="homePlate">
                <a:avLst/>
              </a:prstGeom>
              <a:solidFill>
                <a:srgbClr val="33CC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100">
                  <a:solidFill>
                    <a:prstClr val="white"/>
                  </a:solidFill>
                </a:endParaRPr>
              </a:p>
            </p:txBody>
          </p:sp>
          <p:sp>
            <p:nvSpPr>
              <p:cNvPr id="29" name="Прямоугольник 28"/>
              <p:cNvSpPr/>
              <p:nvPr/>
            </p:nvSpPr>
            <p:spPr>
              <a:xfrm>
                <a:off x="5838056" y="2096626"/>
                <a:ext cx="2346025" cy="793251"/>
              </a:xfrm>
              <a:prstGeom prst="rect">
                <a:avLst/>
              </a:prstGeom>
            </p:spPr>
            <p:txBody>
              <a:bodyPr wrap="none">
                <a:spAutoFit/>
              </a:bodyPr>
              <a:lstStyle/>
              <a:p>
                <a:pPr fontAlgn="base"/>
                <a:r>
                  <a:rPr lang="ru-RU" sz="700" b="1" dirty="0">
                    <a:solidFill>
                      <a:srgbClr val="002060"/>
                    </a:solidFill>
                    <a:latin typeface="Arial Narrow" pitchFamily="34" charset="0"/>
                  </a:rPr>
                  <a:t>Кластер компетенций «Инновационные»</a:t>
                </a:r>
              </a:p>
              <a:p>
                <a:pPr fontAlgn="base"/>
                <a:r>
                  <a:rPr lang="ru-RU" sz="700" b="1" dirty="0">
                    <a:solidFill>
                      <a:srgbClr val="002060"/>
                    </a:solidFill>
                    <a:latin typeface="Arial Narrow" pitchFamily="34" charset="0"/>
                  </a:rPr>
                  <a:t>Уровни развития компетенций</a:t>
                </a:r>
              </a:p>
              <a:p>
                <a:pPr fontAlgn="base"/>
                <a:r>
                  <a:rPr lang="ru-RU" sz="700" b="1" dirty="0">
                    <a:solidFill>
                      <a:srgbClr val="002060"/>
                    </a:solidFill>
                    <a:latin typeface="Arial Narrow" pitchFamily="34" charset="0"/>
                  </a:rPr>
                  <a:t>Индикаторы компетенций</a:t>
                </a:r>
              </a:p>
              <a:p>
                <a:pPr fontAlgn="base"/>
                <a:r>
                  <a:rPr lang="ru-RU" sz="700" b="1" dirty="0">
                    <a:solidFill>
                      <a:srgbClr val="002060"/>
                    </a:solidFill>
                    <a:latin typeface="Arial Narrow" pitchFamily="34" charset="0"/>
                  </a:rPr>
                  <a:t>Методика оценки </a:t>
                </a:r>
                <a:endParaRPr lang="ru-RU" sz="700" dirty="0">
                  <a:solidFill>
                    <a:srgbClr val="002060"/>
                  </a:solidFill>
                  <a:latin typeface="Arial Narrow" pitchFamily="34" charset="0"/>
                </a:endParaRPr>
              </a:p>
              <a:p>
                <a:pPr fontAlgn="base"/>
                <a:endParaRPr lang="ru-RU" sz="700" dirty="0">
                  <a:solidFill>
                    <a:srgbClr val="1E9BC8"/>
                  </a:solidFill>
                  <a:latin typeface="Arial Narrow" pitchFamily="34" charset="0"/>
                </a:endParaRPr>
              </a:p>
            </p:txBody>
          </p:sp>
        </p:grpSp>
        <p:grpSp>
          <p:nvGrpSpPr>
            <p:cNvPr id="16" name="Группа 27"/>
            <p:cNvGrpSpPr/>
            <p:nvPr/>
          </p:nvGrpSpPr>
          <p:grpSpPr>
            <a:xfrm>
              <a:off x="5337580" y="3561502"/>
              <a:ext cx="3195021" cy="793251"/>
              <a:chOff x="5335792" y="2096626"/>
              <a:chExt cx="3195021" cy="793251"/>
            </a:xfrm>
          </p:grpSpPr>
          <p:sp>
            <p:nvSpPr>
              <p:cNvPr id="26" name="Пятиугольник 25"/>
              <p:cNvSpPr/>
              <p:nvPr/>
            </p:nvSpPr>
            <p:spPr>
              <a:xfrm>
                <a:off x="5335792" y="2140772"/>
                <a:ext cx="3195021" cy="677732"/>
              </a:xfrm>
              <a:prstGeom prst="homePlate">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100">
                  <a:solidFill>
                    <a:prstClr val="white"/>
                  </a:solidFill>
                </a:endParaRPr>
              </a:p>
            </p:txBody>
          </p:sp>
          <p:sp>
            <p:nvSpPr>
              <p:cNvPr id="27" name="Прямоугольник 26"/>
              <p:cNvSpPr/>
              <p:nvPr/>
            </p:nvSpPr>
            <p:spPr>
              <a:xfrm>
                <a:off x="5838056" y="2096626"/>
                <a:ext cx="2068639" cy="793251"/>
              </a:xfrm>
              <a:prstGeom prst="rect">
                <a:avLst/>
              </a:prstGeom>
            </p:spPr>
            <p:txBody>
              <a:bodyPr wrap="none">
                <a:spAutoFit/>
              </a:bodyPr>
              <a:lstStyle/>
              <a:p>
                <a:pPr fontAlgn="base"/>
                <a:r>
                  <a:rPr lang="ru-RU" sz="700" b="1" dirty="0">
                    <a:solidFill>
                      <a:prstClr val="white"/>
                    </a:solidFill>
                    <a:latin typeface="Arial Narrow" pitchFamily="34" charset="0"/>
                  </a:rPr>
                  <a:t>Кластер компетенций «Цифровые»</a:t>
                </a:r>
              </a:p>
              <a:p>
                <a:pPr fontAlgn="base"/>
                <a:r>
                  <a:rPr lang="ru-RU" sz="700" b="1" dirty="0">
                    <a:solidFill>
                      <a:prstClr val="white"/>
                    </a:solidFill>
                    <a:latin typeface="Arial Narrow" pitchFamily="34" charset="0"/>
                  </a:rPr>
                  <a:t>Уровни развития компетенций</a:t>
                </a:r>
              </a:p>
              <a:p>
                <a:pPr fontAlgn="base"/>
                <a:r>
                  <a:rPr lang="ru-RU" sz="700" b="1" dirty="0">
                    <a:solidFill>
                      <a:prstClr val="white"/>
                    </a:solidFill>
                    <a:latin typeface="Arial Narrow" pitchFamily="34" charset="0"/>
                  </a:rPr>
                  <a:t>Индикаторы компетенций</a:t>
                </a:r>
              </a:p>
              <a:p>
                <a:pPr fontAlgn="base"/>
                <a:r>
                  <a:rPr lang="ru-RU" sz="700" b="1" dirty="0">
                    <a:solidFill>
                      <a:prstClr val="white"/>
                    </a:solidFill>
                    <a:latin typeface="Arial Narrow" pitchFamily="34" charset="0"/>
                  </a:rPr>
                  <a:t>Методика оценки </a:t>
                </a:r>
                <a:endParaRPr lang="ru-RU" sz="700" dirty="0">
                  <a:solidFill>
                    <a:prstClr val="white"/>
                  </a:solidFill>
                  <a:latin typeface="Arial Narrow" pitchFamily="34" charset="0"/>
                </a:endParaRPr>
              </a:p>
              <a:p>
                <a:pPr fontAlgn="base"/>
                <a:endParaRPr lang="ru-RU" sz="700" dirty="0">
                  <a:solidFill>
                    <a:srgbClr val="1E9BC8"/>
                  </a:solidFill>
                  <a:latin typeface="Arial Narrow" pitchFamily="34" charset="0"/>
                </a:endParaRPr>
              </a:p>
            </p:txBody>
          </p:sp>
        </p:grpSp>
        <p:pic>
          <p:nvPicPr>
            <p:cNvPr id="17" name="Picture 2" descr="https://fashion-stickers.ru/45332-thickbox_default/sinjaja-strelka.jpg"/>
            <p:cNvPicPr>
              <a:picLocks noChangeAspect="1" noChangeArrowheads="1"/>
            </p:cNvPicPr>
            <p:nvPr/>
          </p:nvPicPr>
          <p:blipFill>
            <a:blip r:embed="rId2" cstate="print"/>
            <a:srcRect/>
            <a:stretch>
              <a:fillRect/>
            </a:stretch>
          </p:blipFill>
          <p:spPr bwMode="auto">
            <a:xfrm rot="6110662">
              <a:off x="7801862" y="2195684"/>
              <a:ext cx="199472" cy="199472"/>
            </a:xfrm>
            <a:prstGeom prst="rect">
              <a:avLst/>
            </a:prstGeom>
            <a:noFill/>
          </p:spPr>
        </p:pic>
        <p:pic>
          <p:nvPicPr>
            <p:cNvPr id="18" name="Picture 2" descr="https://fashion-stickers.ru/45332-thickbox_default/sinjaja-strelka.jpg"/>
            <p:cNvPicPr>
              <a:picLocks noChangeAspect="1" noChangeArrowheads="1"/>
            </p:cNvPicPr>
            <p:nvPr/>
          </p:nvPicPr>
          <p:blipFill>
            <a:blip r:embed="rId3" cstate="print"/>
            <a:srcRect/>
            <a:stretch>
              <a:fillRect/>
            </a:stretch>
          </p:blipFill>
          <p:spPr bwMode="auto">
            <a:xfrm rot="6110662" flipV="1">
              <a:off x="5729501" y="2362930"/>
              <a:ext cx="217649" cy="183531"/>
            </a:xfrm>
            <a:prstGeom prst="rect">
              <a:avLst/>
            </a:prstGeom>
            <a:noFill/>
          </p:spPr>
        </p:pic>
        <p:pic>
          <p:nvPicPr>
            <p:cNvPr id="19" name="Picture 2" descr="https://fashion-stickers.ru/45332-thickbox_default/sinjaja-strelka.jpg"/>
            <p:cNvPicPr>
              <a:picLocks noChangeAspect="1" noChangeArrowheads="1"/>
            </p:cNvPicPr>
            <p:nvPr/>
          </p:nvPicPr>
          <p:blipFill>
            <a:blip r:embed="rId2" cstate="print"/>
            <a:srcRect/>
            <a:stretch>
              <a:fillRect/>
            </a:stretch>
          </p:blipFill>
          <p:spPr bwMode="auto">
            <a:xfrm rot="6110662">
              <a:off x="7276508" y="2530970"/>
              <a:ext cx="199472" cy="199472"/>
            </a:xfrm>
            <a:prstGeom prst="rect">
              <a:avLst/>
            </a:prstGeom>
            <a:noFill/>
          </p:spPr>
        </p:pic>
        <p:pic>
          <p:nvPicPr>
            <p:cNvPr id="20" name="Picture 2" descr="https://fashion-stickers.ru/45332-thickbox_default/sinjaja-strelka.jpg"/>
            <p:cNvPicPr>
              <a:picLocks noChangeAspect="1" noChangeArrowheads="1"/>
            </p:cNvPicPr>
            <p:nvPr/>
          </p:nvPicPr>
          <p:blipFill>
            <a:blip r:embed="rId2" cstate="print"/>
            <a:srcRect/>
            <a:stretch>
              <a:fillRect/>
            </a:stretch>
          </p:blipFill>
          <p:spPr bwMode="auto">
            <a:xfrm rot="6110662">
              <a:off x="8063630" y="2930804"/>
              <a:ext cx="199472" cy="199472"/>
            </a:xfrm>
            <a:prstGeom prst="rect">
              <a:avLst/>
            </a:prstGeom>
            <a:noFill/>
          </p:spPr>
        </p:pic>
        <p:pic>
          <p:nvPicPr>
            <p:cNvPr id="21" name="Picture 2" descr="https://fashion-stickers.ru/45332-thickbox_default/sinjaja-strelka.jpg"/>
            <p:cNvPicPr>
              <a:picLocks noChangeAspect="1" noChangeArrowheads="1"/>
            </p:cNvPicPr>
            <p:nvPr/>
          </p:nvPicPr>
          <p:blipFill>
            <a:blip r:embed="rId2" cstate="print"/>
            <a:srcRect/>
            <a:stretch>
              <a:fillRect/>
            </a:stretch>
          </p:blipFill>
          <p:spPr bwMode="auto">
            <a:xfrm rot="6110662">
              <a:off x="7267538" y="3264302"/>
              <a:ext cx="199472" cy="199472"/>
            </a:xfrm>
            <a:prstGeom prst="rect">
              <a:avLst/>
            </a:prstGeom>
            <a:noFill/>
          </p:spPr>
        </p:pic>
        <p:pic>
          <p:nvPicPr>
            <p:cNvPr id="22" name="Picture 2" descr="https://fashion-stickers.ru/45332-thickbox_default/sinjaja-strelka.jpg"/>
            <p:cNvPicPr>
              <a:picLocks noChangeAspect="1" noChangeArrowheads="1"/>
            </p:cNvPicPr>
            <p:nvPr/>
          </p:nvPicPr>
          <p:blipFill>
            <a:blip r:embed="rId2" cstate="print"/>
            <a:srcRect/>
            <a:stretch>
              <a:fillRect/>
            </a:stretch>
          </p:blipFill>
          <p:spPr bwMode="auto">
            <a:xfrm rot="6110662">
              <a:off x="7783922" y="3694622"/>
              <a:ext cx="199472" cy="199472"/>
            </a:xfrm>
            <a:prstGeom prst="rect">
              <a:avLst/>
            </a:prstGeom>
            <a:noFill/>
          </p:spPr>
        </p:pic>
        <p:pic>
          <p:nvPicPr>
            <p:cNvPr id="23" name="Picture 2" descr="https://fashion-stickers.ru/45332-thickbox_default/sinjaja-strelka.jpg"/>
            <p:cNvPicPr>
              <a:picLocks noChangeAspect="1" noChangeArrowheads="1"/>
            </p:cNvPicPr>
            <p:nvPr/>
          </p:nvPicPr>
          <p:blipFill>
            <a:blip r:embed="rId2" cstate="print"/>
            <a:srcRect/>
            <a:stretch>
              <a:fillRect/>
            </a:stretch>
          </p:blipFill>
          <p:spPr bwMode="auto">
            <a:xfrm rot="6110662">
              <a:off x="7310570" y="4006604"/>
              <a:ext cx="199472" cy="199472"/>
            </a:xfrm>
            <a:prstGeom prst="rect">
              <a:avLst/>
            </a:prstGeom>
            <a:noFill/>
          </p:spPr>
        </p:pic>
        <p:pic>
          <p:nvPicPr>
            <p:cNvPr id="24" name="Picture 2" descr="https://fashion-stickers.ru/45332-thickbox_default/sinjaja-strelka.jpg"/>
            <p:cNvPicPr>
              <a:picLocks noChangeAspect="1" noChangeArrowheads="1"/>
            </p:cNvPicPr>
            <p:nvPr/>
          </p:nvPicPr>
          <p:blipFill>
            <a:blip r:embed="rId3" cstate="print"/>
            <a:srcRect/>
            <a:stretch>
              <a:fillRect/>
            </a:stretch>
          </p:blipFill>
          <p:spPr bwMode="auto">
            <a:xfrm rot="6110662" flipV="1">
              <a:off x="5731289" y="3838564"/>
              <a:ext cx="217649" cy="183531"/>
            </a:xfrm>
            <a:prstGeom prst="rect">
              <a:avLst/>
            </a:prstGeom>
            <a:noFill/>
          </p:spPr>
        </p:pic>
        <p:pic>
          <p:nvPicPr>
            <p:cNvPr id="25" name="Picture 2" descr="https://fashion-stickers.ru/45332-thickbox_default/sinjaja-strelka.jpg"/>
            <p:cNvPicPr>
              <a:picLocks noChangeAspect="1" noChangeArrowheads="1"/>
            </p:cNvPicPr>
            <p:nvPr/>
          </p:nvPicPr>
          <p:blipFill>
            <a:blip r:embed="rId3" cstate="print"/>
            <a:srcRect/>
            <a:stretch>
              <a:fillRect/>
            </a:stretch>
          </p:blipFill>
          <p:spPr bwMode="auto">
            <a:xfrm rot="6110662" flipV="1">
              <a:off x="5720531" y="3085504"/>
              <a:ext cx="217649" cy="183531"/>
            </a:xfrm>
            <a:prstGeom prst="rect">
              <a:avLst/>
            </a:prstGeom>
            <a:noFill/>
          </p:spPr>
        </p:pic>
      </p:grpSp>
      <p:graphicFrame>
        <p:nvGraphicFramePr>
          <p:cNvPr id="34" name="Объект 3"/>
          <p:cNvGraphicFramePr>
            <a:graphicFrameLocks/>
          </p:cNvGraphicFramePr>
          <p:nvPr/>
        </p:nvGraphicFramePr>
        <p:xfrm>
          <a:off x="3059290" y="764381"/>
          <a:ext cx="5456060" cy="355926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35" name="Прямоугольник 34"/>
          <p:cNvSpPr/>
          <p:nvPr/>
        </p:nvSpPr>
        <p:spPr>
          <a:xfrm>
            <a:off x="3431749" y="3678669"/>
            <a:ext cx="4993290" cy="440373"/>
          </a:xfrm>
          <a:prstGeom prst="rect">
            <a:avLst/>
          </a:prstGeom>
          <a:ln>
            <a:noFill/>
          </a:ln>
        </p:spPr>
        <p:style>
          <a:lnRef idx="2">
            <a:schemeClr val="accent1"/>
          </a:lnRef>
          <a:fillRef idx="1">
            <a:schemeClr val="lt1"/>
          </a:fillRef>
          <a:effectRef idx="0">
            <a:schemeClr val="accent1"/>
          </a:effectRef>
          <a:fontRef idx="minor">
            <a:schemeClr val="dk1"/>
          </a:fontRef>
        </p:style>
        <p:txBody>
          <a:bodyPr lIns="68580" tIns="34290" rIns="68580" bIns="34290" rtlCol="0" anchor="ctr"/>
          <a:lstStyle/>
          <a:p>
            <a:pPr algn="ctr"/>
            <a:r>
              <a:rPr lang="ru-RU" sz="1100" dirty="0">
                <a:solidFill>
                  <a:prstClr val="black"/>
                </a:solidFill>
                <a:latin typeface="Arial Narrow" panose="020B0606020202030204" pitchFamily="34" charset="0"/>
              </a:rPr>
              <a:t>Способности к анализу больших объемов информации, оценке качественных данных. Стремление к алгоритмизации действий, процессов. умение придерживаться выбранного пути, фокусировать действия на цели.</a:t>
            </a:r>
          </a:p>
        </p:txBody>
      </p:sp>
      <p:sp>
        <p:nvSpPr>
          <p:cNvPr id="38" name="Прямоугольник 37"/>
          <p:cNvSpPr/>
          <p:nvPr/>
        </p:nvSpPr>
        <p:spPr>
          <a:xfrm>
            <a:off x="3149601" y="1608822"/>
            <a:ext cx="1780424" cy="1172487"/>
          </a:xfrm>
          <a:prstGeom prst="rect">
            <a:avLst/>
          </a:prstGeom>
          <a:ln>
            <a:noFill/>
          </a:ln>
        </p:spPr>
        <p:style>
          <a:lnRef idx="2">
            <a:schemeClr val="accent1"/>
          </a:lnRef>
          <a:fillRef idx="1">
            <a:schemeClr val="lt1"/>
          </a:fillRef>
          <a:effectRef idx="0">
            <a:schemeClr val="accent1"/>
          </a:effectRef>
          <a:fontRef idx="minor">
            <a:schemeClr val="dk1"/>
          </a:fontRef>
        </p:style>
        <p:txBody>
          <a:bodyPr lIns="68580" tIns="34290" rIns="68580" bIns="34290" rtlCol="0" anchor="ctr"/>
          <a:lstStyle/>
          <a:p>
            <a:r>
              <a:rPr lang="ru-RU" sz="1100" dirty="0">
                <a:solidFill>
                  <a:prstClr val="black"/>
                </a:solidFill>
                <a:latin typeface="Arial Narrow" panose="020B0606020202030204" pitchFamily="34" charset="0"/>
              </a:rPr>
              <a:t>Способности к прогрессивному движению, умение определять направления развития. Стремление к устойчивому повышению эффективности применения всех факторов производства.</a:t>
            </a:r>
          </a:p>
        </p:txBody>
      </p:sp>
      <p:sp>
        <p:nvSpPr>
          <p:cNvPr id="39" name="Прямоугольник 38"/>
          <p:cNvSpPr/>
          <p:nvPr/>
        </p:nvSpPr>
        <p:spPr>
          <a:xfrm>
            <a:off x="6812748" y="1459826"/>
            <a:ext cx="2116764" cy="1497410"/>
          </a:xfrm>
          <a:prstGeom prst="rect">
            <a:avLst/>
          </a:prstGeom>
          <a:ln>
            <a:noFill/>
          </a:ln>
        </p:spPr>
        <p:style>
          <a:lnRef idx="2">
            <a:schemeClr val="accent1"/>
          </a:lnRef>
          <a:fillRef idx="1">
            <a:schemeClr val="lt1"/>
          </a:fillRef>
          <a:effectRef idx="0">
            <a:schemeClr val="accent1"/>
          </a:effectRef>
          <a:fontRef idx="minor">
            <a:schemeClr val="dk1"/>
          </a:fontRef>
        </p:style>
        <p:txBody>
          <a:bodyPr lIns="68580" tIns="34290" rIns="68580" bIns="34290" rtlCol="0" anchor="ctr"/>
          <a:lstStyle/>
          <a:p>
            <a:r>
              <a:rPr lang="ru-RU" sz="1100" dirty="0">
                <a:solidFill>
                  <a:prstClr val="black"/>
                </a:solidFill>
                <a:latin typeface="Arial Narrow" panose="020B0606020202030204" pitchFamily="34" charset="0"/>
              </a:rPr>
              <a:t>Способности в эффективном и безопасном применении информационных технологий для реализации поставленных целей. Непрерывное стремление к развитию знаний и умений уверенно, эффективно, критично и безопасно выбирать и применять цифровые технологии.</a:t>
            </a:r>
          </a:p>
        </p:txBody>
      </p:sp>
      <p:sp>
        <p:nvSpPr>
          <p:cNvPr id="41" name="Номер слайда 40"/>
          <p:cNvSpPr>
            <a:spLocks noGrp="1"/>
          </p:cNvSpPr>
          <p:nvPr>
            <p:ph type="sldNum" sz="quarter" idx="12"/>
          </p:nvPr>
        </p:nvSpPr>
        <p:spPr/>
        <p:txBody>
          <a:bodyPr/>
          <a:lstStyle/>
          <a:p>
            <a:fld id="{7C5FD900-BDE7-441E-9CB3-4967E75D0088}" type="slidenum">
              <a:rPr lang="ru-RU" smtClean="0">
                <a:solidFill>
                  <a:prstClr val="black">
                    <a:lumMod val="75000"/>
                    <a:lumOff val="25000"/>
                  </a:prstClr>
                </a:solidFill>
              </a:rPr>
              <a:pPr/>
              <a:t>5</a:t>
            </a:fld>
            <a:endParaRPr lang="ru-RU" dirty="0">
              <a:solidFill>
                <a:prstClr val="black">
                  <a:lumMod val="75000"/>
                  <a:lumOff val="25000"/>
                </a:prstClr>
              </a:solidFill>
            </a:endParaRPr>
          </a:p>
        </p:txBody>
      </p:sp>
    </p:spTree>
    <p:extLst>
      <p:ext uri="{BB962C8B-B14F-4D97-AF65-F5344CB8AC3E}">
        <p14:creationId xmlns:p14="http://schemas.microsoft.com/office/powerpoint/2010/main" val="1468616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extBox 42"/>
          <p:cNvSpPr txBox="1"/>
          <p:nvPr/>
        </p:nvSpPr>
        <p:spPr>
          <a:xfrm>
            <a:off x="243302" y="0"/>
            <a:ext cx="2790355" cy="461665"/>
          </a:xfrm>
          <a:prstGeom prst="rect">
            <a:avLst/>
          </a:prstGeom>
          <a:noFill/>
        </p:spPr>
        <p:txBody>
          <a:bodyPr wrap="square" rtlCol="0">
            <a:spAutoFit/>
          </a:bodyPr>
          <a:lstStyle/>
          <a:p>
            <a:r>
              <a:rPr lang="ru-RU" sz="2400" b="1" dirty="0">
                <a:solidFill>
                  <a:prstClr val="black">
                    <a:lumMod val="50000"/>
                    <a:lumOff val="50000"/>
                  </a:prstClr>
                </a:solidFill>
                <a:latin typeface="Arial Narrow" pitchFamily="34" charset="0"/>
              </a:rPr>
              <a:t>Общие положения:</a:t>
            </a:r>
            <a:endParaRPr lang="ru-RU" sz="2400" dirty="0">
              <a:solidFill>
                <a:prstClr val="black">
                  <a:lumMod val="50000"/>
                  <a:lumOff val="50000"/>
                </a:prstClr>
              </a:solidFill>
              <a:latin typeface="Bebas Neue Bold" panose="020B0606020202050201" pitchFamily="34" charset="-52"/>
            </a:endParaRPr>
          </a:p>
        </p:txBody>
      </p:sp>
      <p:sp>
        <p:nvSpPr>
          <p:cNvPr id="11" name="TextBox 10"/>
          <p:cNvSpPr txBox="1"/>
          <p:nvPr/>
        </p:nvSpPr>
        <p:spPr>
          <a:xfrm>
            <a:off x="777606" y="704867"/>
            <a:ext cx="7269115" cy="3754874"/>
          </a:xfrm>
          <a:prstGeom prst="rect">
            <a:avLst/>
          </a:prstGeom>
          <a:noFill/>
        </p:spPr>
        <p:txBody>
          <a:bodyPr wrap="square" rtlCol="0">
            <a:spAutoFit/>
          </a:bodyPr>
          <a:lstStyle/>
          <a:p>
            <a:pPr indent="182563" algn="just"/>
            <a:r>
              <a:rPr lang="ru-RU" sz="1400" b="1" dirty="0">
                <a:solidFill>
                  <a:prstClr val="black"/>
                </a:solidFill>
                <a:latin typeface="Arial Narrow" pitchFamily="34" charset="0"/>
              </a:rPr>
              <a:t>Модель УКЦП ИМИБА      : </a:t>
            </a:r>
          </a:p>
          <a:p>
            <a:pPr indent="182563" algn="just"/>
            <a:endParaRPr lang="ru-RU" sz="1400" dirty="0">
              <a:solidFill>
                <a:prstClr val="black"/>
              </a:solidFill>
              <a:latin typeface="Arial Narrow" pitchFamily="34" charset="0"/>
            </a:endParaRPr>
          </a:p>
          <a:p>
            <a:pPr indent="182563" algn="just">
              <a:buClr>
                <a:srgbClr val="0070C0"/>
              </a:buClr>
              <a:buFont typeface="Wingdings" pitchFamily="2" charset="2"/>
              <a:buChar char="Ø"/>
            </a:pPr>
            <a:r>
              <a:rPr lang="ru-RU" sz="1400" dirty="0">
                <a:solidFill>
                  <a:prstClr val="black"/>
                </a:solidFill>
                <a:latin typeface="Arial Narrow" pitchFamily="34" charset="0"/>
              </a:rPr>
              <a:t>Поддерживает концепцию </a:t>
            </a:r>
            <a:r>
              <a:rPr lang="ru-RU" sz="1400" b="1" dirty="0">
                <a:solidFill>
                  <a:prstClr val="black"/>
                </a:solidFill>
                <a:latin typeface="Arial Narrow" pitchFamily="34" charset="0"/>
              </a:rPr>
              <a:t>Цифровые предприятия (</a:t>
            </a:r>
            <a:r>
              <a:rPr lang="ru-RU" sz="1400" b="1" dirty="0" err="1">
                <a:solidFill>
                  <a:prstClr val="black"/>
                </a:solidFill>
                <a:latin typeface="Arial Narrow" pitchFamily="34" charset="0"/>
              </a:rPr>
              <a:t>Smart</a:t>
            </a:r>
            <a:r>
              <a:rPr lang="ru-RU" sz="1400" b="1" dirty="0">
                <a:solidFill>
                  <a:prstClr val="black"/>
                </a:solidFill>
                <a:latin typeface="Arial Narrow" pitchFamily="34" charset="0"/>
              </a:rPr>
              <a:t> </a:t>
            </a:r>
            <a:r>
              <a:rPr lang="ru-RU" sz="1400" b="1" dirty="0" err="1">
                <a:solidFill>
                  <a:prstClr val="black"/>
                </a:solidFill>
                <a:latin typeface="Arial Narrow" pitchFamily="34" charset="0"/>
              </a:rPr>
              <a:t>Factory</a:t>
            </a:r>
            <a:r>
              <a:rPr lang="ru-RU" sz="1400" b="1" dirty="0">
                <a:solidFill>
                  <a:prstClr val="black"/>
                </a:solidFill>
                <a:latin typeface="Arial Narrow" pitchFamily="34" charset="0"/>
              </a:rPr>
              <a:t>),</a:t>
            </a:r>
            <a:r>
              <a:rPr lang="ru-RU" sz="1400" dirty="0">
                <a:solidFill>
                  <a:prstClr val="black"/>
                </a:solidFill>
                <a:latin typeface="Arial Narrow" pitchFamily="34" charset="0"/>
              </a:rPr>
              <a:t> путем предоставления конкретных примеров того, как надо работать в рамках подобного предприятия.</a:t>
            </a:r>
          </a:p>
          <a:p>
            <a:pPr indent="182563" algn="just">
              <a:buClr>
                <a:srgbClr val="0070C0"/>
              </a:buClr>
              <a:buFont typeface="Wingdings" pitchFamily="2" charset="2"/>
              <a:buChar char="Ø"/>
            </a:pPr>
            <a:endParaRPr lang="ru-RU" sz="1400" dirty="0">
              <a:solidFill>
                <a:prstClr val="black"/>
              </a:solidFill>
              <a:latin typeface="Arial Narrow" pitchFamily="34" charset="0"/>
            </a:endParaRPr>
          </a:p>
          <a:p>
            <a:pPr indent="182563" algn="just">
              <a:buClr>
                <a:srgbClr val="0070C0"/>
              </a:buClr>
              <a:buFont typeface="Wingdings" pitchFamily="2" charset="2"/>
              <a:buChar char="Ø"/>
            </a:pPr>
            <a:r>
              <a:rPr lang="ru-RU" sz="1400" dirty="0">
                <a:solidFill>
                  <a:prstClr val="black"/>
                </a:solidFill>
                <a:latin typeface="Arial Narrow" pitchFamily="34" charset="0"/>
              </a:rPr>
              <a:t>Дает четкое понимание ценностей Инновационной культуры.</a:t>
            </a:r>
          </a:p>
          <a:p>
            <a:pPr indent="182563" algn="just">
              <a:buClr>
                <a:srgbClr val="0070C0"/>
              </a:buClr>
              <a:buFont typeface="Wingdings" pitchFamily="2" charset="2"/>
              <a:buChar char="Ø"/>
            </a:pPr>
            <a:endParaRPr lang="ru-RU" sz="1400" dirty="0">
              <a:solidFill>
                <a:prstClr val="black"/>
              </a:solidFill>
              <a:latin typeface="Arial Narrow" pitchFamily="34" charset="0"/>
            </a:endParaRPr>
          </a:p>
          <a:p>
            <a:pPr indent="182563" algn="just">
              <a:buClr>
                <a:srgbClr val="0070C0"/>
              </a:buClr>
              <a:buFont typeface="Wingdings" pitchFamily="2" charset="2"/>
              <a:buChar char="Ø"/>
            </a:pPr>
            <a:r>
              <a:rPr lang="ru-RU" sz="1400" dirty="0">
                <a:solidFill>
                  <a:prstClr val="black"/>
                </a:solidFill>
                <a:latin typeface="Arial Narrow" pitchFamily="34" charset="0"/>
              </a:rPr>
              <a:t>Выявляет необходимые для развития области с целью разработки более детального плана обучения и развития.</a:t>
            </a:r>
          </a:p>
          <a:p>
            <a:pPr indent="182563" algn="just">
              <a:buClr>
                <a:srgbClr val="0070C0"/>
              </a:buClr>
              <a:buFont typeface="Wingdings" pitchFamily="2" charset="2"/>
              <a:buChar char="Ø"/>
            </a:pPr>
            <a:endParaRPr lang="ru-RU" sz="1400" dirty="0">
              <a:solidFill>
                <a:prstClr val="black"/>
              </a:solidFill>
              <a:latin typeface="Arial Narrow" pitchFamily="34" charset="0"/>
            </a:endParaRPr>
          </a:p>
          <a:p>
            <a:pPr indent="182563" algn="just">
              <a:buClr>
                <a:srgbClr val="0070C0"/>
              </a:buClr>
              <a:buFont typeface="Wingdings" pitchFamily="2" charset="2"/>
              <a:buChar char="Ø"/>
            </a:pPr>
            <a:r>
              <a:rPr lang="ru-RU" sz="1400" dirty="0">
                <a:solidFill>
                  <a:prstClr val="black"/>
                </a:solidFill>
                <a:latin typeface="Arial Narrow" pitchFamily="34" charset="0"/>
              </a:rPr>
              <a:t>Предлагает четкие примеры того, как обстановка помогает или мешает развитию необходимых типов поведения.</a:t>
            </a:r>
          </a:p>
          <a:p>
            <a:pPr indent="182563" algn="just">
              <a:buClr>
                <a:srgbClr val="0070C0"/>
              </a:buClr>
              <a:buFont typeface="Wingdings" pitchFamily="2" charset="2"/>
              <a:buChar char="Ø"/>
            </a:pPr>
            <a:endParaRPr lang="ru-RU" sz="1400" dirty="0">
              <a:solidFill>
                <a:prstClr val="black"/>
              </a:solidFill>
              <a:latin typeface="Arial Narrow" pitchFamily="34" charset="0"/>
            </a:endParaRPr>
          </a:p>
          <a:p>
            <a:pPr indent="182563" algn="just">
              <a:buClr>
                <a:srgbClr val="0070C0"/>
              </a:buClr>
              <a:buFont typeface="Wingdings" pitchFamily="2" charset="2"/>
              <a:buChar char="Ø"/>
            </a:pPr>
            <a:r>
              <a:rPr lang="ru-RU" sz="1400" dirty="0">
                <a:solidFill>
                  <a:prstClr val="black"/>
                </a:solidFill>
                <a:latin typeface="Arial Narrow" pitchFamily="34" charset="0"/>
              </a:rPr>
              <a:t>Гарантирует единый подход в оценке персонала во всех структурах предприятия.</a:t>
            </a:r>
          </a:p>
          <a:p>
            <a:pPr indent="182563" algn="just">
              <a:buClr>
                <a:srgbClr val="0070C0"/>
              </a:buClr>
              <a:buFont typeface="Wingdings" pitchFamily="2" charset="2"/>
              <a:buChar char="Ø"/>
            </a:pPr>
            <a:endParaRPr lang="ru-RU" sz="1400" dirty="0">
              <a:solidFill>
                <a:prstClr val="black"/>
              </a:solidFill>
              <a:latin typeface="Arial Narrow" pitchFamily="34" charset="0"/>
            </a:endParaRPr>
          </a:p>
          <a:p>
            <a:pPr indent="182563" algn="just">
              <a:buClr>
                <a:srgbClr val="0070C0"/>
              </a:buClr>
              <a:buFont typeface="Wingdings" pitchFamily="2" charset="2"/>
              <a:buChar char="Ø"/>
            </a:pPr>
            <a:r>
              <a:rPr lang="ru-RU" sz="1400" dirty="0">
                <a:solidFill>
                  <a:prstClr val="black"/>
                </a:solidFill>
                <a:latin typeface="Arial Narrow" pitchFamily="34" charset="0"/>
              </a:rPr>
              <a:t>Задает общие критерии для определения будущих лидеров и их поиск внутри предприятия.</a:t>
            </a:r>
          </a:p>
          <a:p>
            <a:pPr indent="182563" algn="just"/>
            <a:r>
              <a:rPr lang="ru-RU" sz="1400" dirty="0">
                <a:solidFill>
                  <a:prstClr val="black"/>
                </a:solidFill>
                <a:latin typeface="Arial Narrow" pitchFamily="34" charset="0"/>
              </a:rPr>
              <a:t> </a:t>
            </a:r>
          </a:p>
        </p:txBody>
      </p:sp>
      <p:grpSp>
        <p:nvGrpSpPr>
          <p:cNvPr id="4" name="Группа 3"/>
          <p:cNvGrpSpPr/>
          <p:nvPr/>
        </p:nvGrpSpPr>
        <p:grpSpPr>
          <a:xfrm>
            <a:off x="2601726" y="714085"/>
            <a:ext cx="144218" cy="169277"/>
            <a:chOff x="997527" y="2837227"/>
            <a:chExt cx="249382" cy="314322"/>
          </a:xfrm>
        </p:grpSpPr>
        <p:sp>
          <p:nvSpPr>
            <p:cNvPr id="5" name="Овал 4"/>
            <p:cNvSpPr/>
            <p:nvPr/>
          </p:nvSpPr>
          <p:spPr>
            <a:xfrm>
              <a:off x="997527" y="2861953"/>
              <a:ext cx="249382" cy="24938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050">
                <a:solidFill>
                  <a:prstClr val="white"/>
                </a:solidFill>
              </a:endParaRPr>
            </a:p>
          </p:txBody>
        </p:sp>
        <p:sp>
          <p:nvSpPr>
            <p:cNvPr id="6" name="TextBox 5"/>
            <p:cNvSpPr txBox="1"/>
            <p:nvPr/>
          </p:nvSpPr>
          <p:spPr>
            <a:xfrm>
              <a:off x="998454" y="2837227"/>
              <a:ext cx="216384" cy="314322"/>
            </a:xfrm>
            <a:prstGeom prst="rect">
              <a:avLst/>
            </a:prstGeom>
            <a:noFill/>
            <a:ln>
              <a:noFill/>
            </a:ln>
          </p:spPr>
          <p:txBody>
            <a:bodyPr wrap="square" rtlCol="0">
              <a:spAutoFit/>
            </a:bodyPr>
            <a:lstStyle/>
            <a:p>
              <a:r>
                <a:rPr lang="en-US" sz="500" dirty="0">
                  <a:solidFill>
                    <a:prstClr val="black"/>
                  </a:solidFill>
                  <a:latin typeface="Arial Narrow" pitchFamily="34" charset="0"/>
                </a:rPr>
                <a:t>R</a:t>
              </a:r>
              <a:endParaRPr lang="ru-RU" sz="500" dirty="0">
                <a:solidFill>
                  <a:prstClr val="black"/>
                </a:solidFill>
                <a:latin typeface="Arial Narrow" pitchFamily="34" charset="0"/>
              </a:endParaRPr>
            </a:p>
          </p:txBody>
        </p:sp>
      </p:grpSp>
      <p:sp>
        <p:nvSpPr>
          <p:cNvPr id="7" name="Номер слайда 6"/>
          <p:cNvSpPr>
            <a:spLocks noGrp="1"/>
          </p:cNvSpPr>
          <p:nvPr>
            <p:ph type="sldNum" sz="quarter" idx="12"/>
          </p:nvPr>
        </p:nvSpPr>
        <p:spPr/>
        <p:txBody>
          <a:bodyPr/>
          <a:lstStyle/>
          <a:p>
            <a:fld id="{7C5FD900-BDE7-441E-9CB3-4967E75D0088}" type="slidenum">
              <a:rPr lang="ru-RU" smtClean="0">
                <a:solidFill>
                  <a:prstClr val="black">
                    <a:lumMod val="75000"/>
                    <a:lumOff val="25000"/>
                  </a:prstClr>
                </a:solidFill>
              </a:rPr>
              <a:pPr/>
              <a:t>6</a:t>
            </a:fld>
            <a:endParaRPr lang="ru-RU" dirty="0">
              <a:solidFill>
                <a:prstClr val="black">
                  <a:lumMod val="75000"/>
                  <a:lumOff val="25000"/>
                </a:prstClr>
              </a:solidFill>
            </a:endParaRPr>
          </a:p>
        </p:txBody>
      </p:sp>
    </p:spTree>
    <p:extLst>
      <p:ext uri="{BB962C8B-B14F-4D97-AF65-F5344CB8AC3E}">
        <p14:creationId xmlns:p14="http://schemas.microsoft.com/office/powerpoint/2010/main" val="32782572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extBox 42"/>
          <p:cNvSpPr txBox="1"/>
          <p:nvPr/>
        </p:nvSpPr>
        <p:spPr>
          <a:xfrm>
            <a:off x="334210" y="404441"/>
            <a:ext cx="4296426" cy="461665"/>
          </a:xfrm>
          <a:prstGeom prst="rect">
            <a:avLst/>
          </a:prstGeom>
          <a:noFill/>
        </p:spPr>
        <p:txBody>
          <a:bodyPr wrap="square" rtlCol="0">
            <a:spAutoFit/>
          </a:bodyPr>
          <a:lstStyle/>
          <a:p>
            <a:r>
              <a:rPr lang="ru-RU" sz="2400" b="1" dirty="0">
                <a:solidFill>
                  <a:schemeClr val="tx1">
                    <a:lumMod val="50000"/>
                    <a:lumOff val="50000"/>
                  </a:schemeClr>
                </a:solidFill>
                <a:latin typeface="Arial Narrow" pitchFamily="34" charset="0"/>
              </a:rPr>
              <a:t>Системные компетенции:</a:t>
            </a:r>
            <a:endParaRPr lang="ru-RU" sz="2400" dirty="0">
              <a:solidFill>
                <a:schemeClr val="tx1">
                  <a:lumMod val="50000"/>
                  <a:lumOff val="50000"/>
                </a:schemeClr>
              </a:solidFill>
              <a:latin typeface="Bebas Neue Bold" panose="020B0606020202050201" pitchFamily="34" charset="-52"/>
            </a:endParaRPr>
          </a:p>
        </p:txBody>
      </p:sp>
      <p:sp>
        <p:nvSpPr>
          <p:cNvPr id="11" name="TextBox 10"/>
          <p:cNvSpPr txBox="1"/>
          <p:nvPr/>
        </p:nvSpPr>
        <p:spPr>
          <a:xfrm>
            <a:off x="334210" y="814473"/>
            <a:ext cx="4213943" cy="3508653"/>
          </a:xfrm>
          <a:prstGeom prst="rect">
            <a:avLst/>
          </a:prstGeom>
          <a:noFill/>
        </p:spPr>
        <p:txBody>
          <a:bodyPr wrap="square" numCol="1" rtlCol="0">
            <a:spAutoFit/>
          </a:bodyPr>
          <a:lstStyle/>
          <a:p>
            <a:pPr algn="just"/>
            <a:r>
              <a:rPr lang="ru-RU" sz="1100" b="1" dirty="0">
                <a:latin typeface="Arial Narrow" pitchFamily="34" charset="0"/>
              </a:rPr>
              <a:t>Отражают способности к анализу больших объемов информации, оценке качественных данных, стремление к алгоритмизации действий, процессов. Умение придерживаться выбранного пути, фокусировать действия на цели, объединяя при этом все ресурсы.</a:t>
            </a:r>
            <a:endParaRPr lang="ru-RU" sz="1100" dirty="0">
              <a:latin typeface="Arial Narrow" pitchFamily="34" charset="0"/>
            </a:endParaRPr>
          </a:p>
          <a:p>
            <a:pPr algn="just"/>
            <a:endParaRPr lang="ru-RU" sz="800" b="1" dirty="0">
              <a:latin typeface="Arial Narrow" pitchFamily="34" charset="0"/>
            </a:endParaRPr>
          </a:p>
          <a:p>
            <a:pPr algn="just"/>
            <a:endParaRPr lang="ru-RU" sz="1100" b="1" dirty="0">
              <a:latin typeface="Arial Narrow" pitchFamily="34" charset="0"/>
            </a:endParaRPr>
          </a:p>
          <a:p>
            <a:pPr algn="just"/>
            <a:r>
              <a:rPr lang="ru-RU" sz="1100" b="1" dirty="0">
                <a:latin typeface="Arial Narrow" pitchFamily="34" charset="0"/>
              </a:rPr>
              <a:t>Системность мышления</a:t>
            </a:r>
            <a:endParaRPr lang="ru-RU" sz="1100" dirty="0">
              <a:latin typeface="Arial Narrow" pitchFamily="34" charset="0"/>
            </a:endParaRPr>
          </a:p>
          <a:p>
            <a:pPr algn="just"/>
            <a:r>
              <a:rPr lang="ru-RU" sz="1100" dirty="0">
                <a:latin typeface="Arial Narrow" pitchFamily="34" charset="0"/>
              </a:rPr>
              <a:t>Способность целостно воспринимать предметы и явления, учитывая их взаимосвязи. Умение качественно анализировать и структурировать большие объемы информации. Вариативность мышления. Умение упрощать сложные явления и процессы для их представления в системе.</a:t>
            </a:r>
          </a:p>
          <a:p>
            <a:pPr algn="just"/>
            <a:endParaRPr lang="ru-RU" sz="800" b="1" dirty="0">
              <a:latin typeface="Arial Narrow" pitchFamily="34" charset="0"/>
            </a:endParaRPr>
          </a:p>
          <a:p>
            <a:pPr algn="just"/>
            <a:r>
              <a:rPr lang="ru-RU" sz="1100" b="1" dirty="0">
                <a:latin typeface="Arial Narrow" pitchFamily="34" charset="0"/>
              </a:rPr>
              <a:t>Стратегическое мышление (Прогнозирование)</a:t>
            </a:r>
            <a:endParaRPr lang="ru-RU" sz="1100" dirty="0">
              <a:latin typeface="Arial Narrow" pitchFamily="34" charset="0"/>
            </a:endParaRPr>
          </a:p>
          <a:p>
            <a:pPr algn="just"/>
            <a:r>
              <a:rPr lang="ru-RU" sz="1100" dirty="0">
                <a:latin typeface="Arial Narrow" pitchFamily="34" charset="0"/>
              </a:rPr>
              <a:t>Умение прогнозировать развитие событий и явлений, принимая во внимание все влияющие факторы. Способность предвидеть результаты и последствия своих и чужих действий. Умение выделять тенденции в явлениях.</a:t>
            </a:r>
          </a:p>
          <a:p>
            <a:pPr algn="just"/>
            <a:endParaRPr lang="ru-RU" sz="800" dirty="0">
              <a:latin typeface="Arial Narrow" pitchFamily="34" charset="0"/>
            </a:endParaRPr>
          </a:p>
          <a:p>
            <a:pPr algn="just"/>
            <a:r>
              <a:rPr lang="ru-RU" sz="1100" b="1" dirty="0">
                <a:latin typeface="Arial Narrow" pitchFamily="34" charset="0"/>
              </a:rPr>
              <a:t>Устойчивая результативность</a:t>
            </a:r>
            <a:endParaRPr lang="ru-RU" sz="1100" dirty="0">
              <a:latin typeface="Arial Narrow" pitchFamily="34" charset="0"/>
            </a:endParaRPr>
          </a:p>
          <a:p>
            <a:pPr algn="just"/>
            <a:r>
              <a:rPr lang="ru-RU" sz="1100" dirty="0">
                <a:latin typeface="Arial Narrow" pitchFamily="34" charset="0"/>
              </a:rPr>
              <a:t>Умение проявлять упорство и достигать поставленных целей с учетом всевозможных рисков и отклонений фактической ситуации от плановой. </a:t>
            </a:r>
          </a:p>
        </p:txBody>
      </p:sp>
      <p:sp>
        <p:nvSpPr>
          <p:cNvPr id="5" name="TextBox 4"/>
          <p:cNvSpPr txBox="1"/>
          <p:nvPr/>
        </p:nvSpPr>
        <p:spPr>
          <a:xfrm>
            <a:off x="4630636" y="571825"/>
            <a:ext cx="4326328" cy="3816429"/>
          </a:xfrm>
          <a:prstGeom prst="rect">
            <a:avLst/>
          </a:prstGeom>
          <a:noFill/>
        </p:spPr>
        <p:txBody>
          <a:bodyPr wrap="square" numCol="1" rtlCol="0">
            <a:spAutoFit/>
          </a:bodyPr>
          <a:lstStyle/>
          <a:p>
            <a:pPr algn="just"/>
            <a:endParaRPr lang="ru-RU" sz="1100" b="1" dirty="0">
              <a:latin typeface="Arial Narrow" pitchFamily="34" charset="0"/>
            </a:endParaRPr>
          </a:p>
          <a:p>
            <a:pPr algn="just"/>
            <a:r>
              <a:rPr lang="ru-RU" sz="1100" dirty="0">
                <a:latin typeface="Arial Narrow" pitchFamily="34" charset="0"/>
              </a:rPr>
              <a:t>Способность фокусироваться на основной цели и стратегии, решая оперативные задачи. Стремление к установлению устойчивого и предсказуемого протекания процессов. </a:t>
            </a:r>
          </a:p>
          <a:p>
            <a:pPr algn="just"/>
            <a:endParaRPr lang="ru-RU" sz="1100" b="1" dirty="0">
              <a:latin typeface="Arial Narrow" pitchFamily="34" charset="0"/>
            </a:endParaRPr>
          </a:p>
          <a:p>
            <a:pPr algn="just"/>
            <a:r>
              <a:rPr lang="ru-RU" sz="1100" b="1" dirty="0">
                <a:latin typeface="Arial Narrow" pitchFamily="34" charset="0"/>
              </a:rPr>
              <a:t>Способность действовать в условиях неопределенности.</a:t>
            </a:r>
            <a:endParaRPr lang="ru-RU" sz="1100" dirty="0">
              <a:latin typeface="Arial Narrow" pitchFamily="34" charset="0"/>
            </a:endParaRPr>
          </a:p>
          <a:p>
            <a:pPr algn="just"/>
            <a:r>
              <a:rPr lang="ru-RU" sz="1100" dirty="0">
                <a:latin typeface="Arial Narrow" pitchFamily="34" charset="0"/>
              </a:rPr>
              <a:t>Умение не снижать производительности и эффективности в условиях неопределенности. Умение стабильно решать задачи и принимать решений в условиях недостатка информации. Готовность к переменам и уверенность в своих силах в изменяющихся условиях.</a:t>
            </a:r>
          </a:p>
          <a:p>
            <a:pPr algn="just"/>
            <a:endParaRPr lang="ru-RU" sz="1100" b="1" dirty="0">
              <a:latin typeface="Arial Narrow" pitchFamily="34" charset="0"/>
            </a:endParaRPr>
          </a:p>
          <a:p>
            <a:pPr algn="just"/>
            <a:r>
              <a:rPr lang="ru-RU" sz="1100" b="1" dirty="0">
                <a:latin typeface="Arial Narrow" pitchFamily="34" charset="0"/>
              </a:rPr>
              <a:t>Прогрессивное лидерство</a:t>
            </a:r>
          </a:p>
          <a:p>
            <a:pPr algn="just"/>
            <a:r>
              <a:rPr lang="ru-RU" sz="1100" dirty="0">
                <a:latin typeface="Arial Narrow" pitchFamily="34" charset="0"/>
              </a:rPr>
              <a:t>Способность реформировать, преобразовывать процессы и системы, внедрять изменения. Умение создавать коллектив для работы в условия неопределенности. Создатель культуры предприятия. </a:t>
            </a:r>
          </a:p>
          <a:p>
            <a:pPr algn="just"/>
            <a:endParaRPr lang="ru-RU" sz="1100" dirty="0">
              <a:latin typeface="Arial Narrow" pitchFamily="34" charset="0"/>
            </a:endParaRPr>
          </a:p>
          <a:p>
            <a:pPr algn="just"/>
            <a:r>
              <a:rPr lang="ru-RU" sz="1100" b="1" dirty="0">
                <a:latin typeface="Arial Narrow" panose="020B0606020202030204" pitchFamily="34" charset="0"/>
              </a:rPr>
              <a:t>Кооперация</a:t>
            </a:r>
          </a:p>
          <a:p>
            <a:pPr algn="just"/>
            <a:r>
              <a:rPr lang="ru-RU" sz="1100" dirty="0">
                <a:latin typeface="Arial Narrow" panose="020B0606020202030204" pitchFamily="34" charset="0"/>
              </a:rPr>
              <a:t>Стремление к объединению с людьми по принципу единомыслия для реализации социально ответственных действий в контексте развития (прогресса) общечеловеческих ценностей. Способность объединять свои действия и усилия с командой. Стремление к консенсусу в конфликтах как к самой эффективной форме их разрешения. Стремление «не играть в игры».</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extBox 42"/>
          <p:cNvSpPr txBox="1"/>
          <p:nvPr/>
        </p:nvSpPr>
        <p:spPr>
          <a:xfrm>
            <a:off x="232542" y="-10758"/>
            <a:ext cx="4296426" cy="369332"/>
          </a:xfrm>
          <a:prstGeom prst="rect">
            <a:avLst/>
          </a:prstGeom>
          <a:noFill/>
        </p:spPr>
        <p:txBody>
          <a:bodyPr wrap="square" rtlCol="0">
            <a:spAutoFit/>
          </a:bodyPr>
          <a:lstStyle/>
          <a:p>
            <a:r>
              <a:rPr lang="ru-RU" b="1" dirty="0">
                <a:solidFill>
                  <a:srgbClr val="002060"/>
                </a:solidFill>
                <a:latin typeface="Arial Narrow" pitchFamily="34" charset="0"/>
              </a:rPr>
              <a:t>Системность мышления:</a:t>
            </a:r>
            <a:endParaRPr lang="ru-RU" dirty="0">
              <a:solidFill>
                <a:srgbClr val="002060"/>
              </a:solidFill>
              <a:latin typeface="Bebas Neue Bold" panose="020B0606020202050201" pitchFamily="34" charset="-52"/>
            </a:endParaRPr>
          </a:p>
        </p:txBody>
      </p:sp>
      <p:sp>
        <p:nvSpPr>
          <p:cNvPr id="4" name="TextBox 3"/>
          <p:cNvSpPr txBox="1"/>
          <p:nvPr/>
        </p:nvSpPr>
        <p:spPr>
          <a:xfrm>
            <a:off x="293511" y="1027604"/>
            <a:ext cx="4213943" cy="1954381"/>
          </a:xfrm>
          <a:prstGeom prst="rect">
            <a:avLst/>
          </a:prstGeom>
          <a:noFill/>
        </p:spPr>
        <p:txBody>
          <a:bodyPr wrap="square" numCol="1" rtlCol="0">
            <a:spAutoFit/>
          </a:bodyPr>
          <a:lstStyle/>
          <a:p>
            <a:r>
              <a:rPr lang="ru-RU" sz="1100" b="1" dirty="0">
                <a:latin typeface="Arial Narrow" panose="020B0606020202030204" pitchFamily="34" charset="0"/>
              </a:rPr>
              <a:t>Необходимая обстановка:</a:t>
            </a:r>
          </a:p>
          <a:p>
            <a:pPr marL="171450" indent="-171450" algn="just">
              <a:buFont typeface="Arial" panose="020B0604020202020204" pitchFamily="34" charset="0"/>
              <a:buChar char="•"/>
            </a:pPr>
            <a:r>
              <a:rPr lang="ru-RU" sz="1100" dirty="0">
                <a:latin typeface="Arial Narrow" panose="020B0606020202030204" pitchFamily="34" charset="0"/>
              </a:rPr>
              <a:t>Прозрачность процессов компании для сотрудников.</a:t>
            </a:r>
          </a:p>
          <a:p>
            <a:pPr marL="171450" indent="-171450" algn="just">
              <a:buFont typeface="Arial" panose="020B0604020202020204" pitchFamily="34" charset="0"/>
              <a:buChar char="•"/>
            </a:pPr>
            <a:r>
              <a:rPr lang="ru-RU" sz="1100" dirty="0">
                <a:latin typeface="Arial Narrow" panose="020B0606020202030204" pitchFamily="34" charset="0"/>
              </a:rPr>
              <a:t>Четко поставленные цели, последовательно связанные с задачами на каждом из уровней управления.</a:t>
            </a:r>
          </a:p>
          <a:p>
            <a:pPr marL="171450" indent="-171450" algn="just">
              <a:buFont typeface="Arial" panose="020B0604020202020204" pitchFamily="34" charset="0"/>
              <a:buChar char="•"/>
            </a:pPr>
            <a:r>
              <a:rPr lang="ru-RU" sz="1100" dirty="0">
                <a:latin typeface="Arial Narrow" panose="020B0606020202030204" pitchFamily="34" charset="0"/>
              </a:rPr>
              <a:t>Понятная система оценки показателей качества процессов, показателей результативности, </a:t>
            </a:r>
            <a:r>
              <a:rPr lang="en-US" sz="1100" dirty="0">
                <a:latin typeface="Arial Narrow" panose="020B0606020202030204" pitchFamily="34" charset="0"/>
              </a:rPr>
              <a:t>KPI</a:t>
            </a:r>
            <a:r>
              <a:rPr lang="ru-RU" sz="1100" dirty="0">
                <a:latin typeface="Arial Narrow" panose="020B0606020202030204" pitchFamily="34" charset="0"/>
              </a:rPr>
              <a:t>.</a:t>
            </a:r>
          </a:p>
          <a:p>
            <a:pPr marL="171450" indent="-171450" algn="just">
              <a:buFont typeface="Arial" panose="020B0604020202020204" pitchFamily="34" charset="0"/>
              <a:buChar char="•"/>
            </a:pPr>
            <a:r>
              <a:rPr lang="ru-RU" sz="1100" dirty="0">
                <a:latin typeface="Arial Narrow" panose="020B0606020202030204" pitchFamily="34" charset="0"/>
              </a:rPr>
              <a:t>Раскрытие достоверной информации о причинах и следствиях достижения/ не достижения целей</a:t>
            </a:r>
          </a:p>
          <a:p>
            <a:pPr marL="171450" indent="-171450" algn="just">
              <a:buFont typeface="Arial" panose="020B0604020202020204" pitchFamily="34" charset="0"/>
              <a:buChar char="•"/>
            </a:pPr>
            <a:r>
              <a:rPr lang="ru-RU" sz="1100" dirty="0">
                <a:latin typeface="Arial Narrow" panose="020B0606020202030204" pitchFamily="34" charset="0"/>
              </a:rPr>
              <a:t>Знания о потребностях клиента учитываются в каждом процессе. Каждый сотрудник может ответить на вопрос, что он может и должен сделать, чтобы удовлетворить запросы клиента.</a:t>
            </a:r>
          </a:p>
        </p:txBody>
      </p:sp>
      <p:sp>
        <p:nvSpPr>
          <p:cNvPr id="5" name="TextBox 4"/>
          <p:cNvSpPr txBox="1"/>
          <p:nvPr/>
        </p:nvSpPr>
        <p:spPr>
          <a:xfrm>
            <a:off x="4770485" y="1059832"/>
            <a:ext cx="4213943" cy="1446550"/>
          </a:xfrm>
          <a:prstGeom prst="rect">
            <a:avLst/>
          </a:prstGeom>
          <a:noFill/>
        </p:spPr>
        <p:txBody>
          <a:bodyPr wrap="square" numCol="1" rtlCol="0">
            <a:spAutoFit/>
          </a:bodyPr>
          <a:lstStyle/>
          <a:p>
            <a:r>
              <a:rPr lang="ru-RU" sz="1100" b="1" dirty="0">
                <a:latin typeface="Arial Narrow" pitchFamily="34" charset="0"/>
              </a:rPr>
              <a:t>Для людей, обладающих этой чертой, не характерно:</a:t>
            </a:r>
            <a:endParaRPr lang="ru-RU" sz="1100" dirty="0">
              <a:latin typeface="Arial Narrow" pitchFamily="34" charset="0"/>
            </a:endParaRPr>
          </a:p>
          <a:p>
            <a:pPr marL="171450" lvl="0" indent="-171450" algn="just">
              <a:buFont typeface="Arial" panose="020B0604020202020204" pitchFamily="34" charset="0"/>
              <a:buChar char="•"/>
            </a:pPr>
            <a:r>
              <a:rPr lang="ru-RU" sz="1100" dirty="0">
                <a:latin typeface="Arial Narrow" pitchFamily="34" charset="0"/>
              </a:rPr>
              <a:t>Видеть частное и не замечать за ним целого.</a:t>
            </a:r>
          </a:p>
          <a:p>
            <a:pPr marL="171450" lvl="0" indent="-171450" algn="just">
              <a:buFont typeface="Arial" panose="020B0604020202020204" pitchFamily="34" charset="0"/>
              <a:buChar char="•"/>
            </a:pPr>
            <a:r>
              <a:rPr lang="ru-RU" sz="1100" dirty="0">
                <a:latin typeface="Arial Narrow" pitchFamily="34" charset="0"/>
              </a:rPr>
              <a:t>С трудом обнаруживать, что же лежит в корне сложной проблемы или ситуации.</a:t>
            </a:r>
          </a:p>
          <a:p>
            <a:pPr marL="171450" lvl="0" indent="-171450" algn="just">
              <a:buFont typeface="Arial" panose="020B0604020202020204" pitchFamily="34" charset="0"/>
              <a:buChar char="•"/>
            </a:pPr>
            <a:r>
              <a:rPr lang="ru-RU" sz="1100" dirty="0">
                <a:latin typeface="Arial Narrow" pitchFamily="34" charset="0"/>
              </a:rPr>
              <a:t>Рассматривать следующие друг за другом ситуации, не выявляя связи  между ними или связи с другими уже знакомыми ситуациями.</a:t>
            </a:r>
          </a:p>
          <a:p>
            <a:pPr marL="171450" lvl="0" indent="-171450" algn="just">
              <a:buFont typeface="Arial" panose="020B0604020202020204" pitchFamily="34" charset="0"/>
              <a:buChar char="•"/>
            </a:pPr>
            <a:r>
              <a:rPr lang="ru-RU" sz="1100" dirty="0">
                <a:latin typeface="Arial Narrow" pitchFamily="34" charset="0"/>
              </a:rPr>
              <a:t>Предпочитать упрощенческий подход к любой ситуации.</a:t>
            </a:r>
          </a:p>
          <a:p>
            <a:pPr marL="171450" indent="-171450" algn="just">
              <a:buFont typeface="Arial" panose="020B0604020202020204" pitchFamily="34" charset="0"/>
              <a:buChar char="•"/>
            </a:pPr>
            <a:r>
              <a:rPr lang="ru-RU" sz="1100" dirty="0">
                <a:latin typeface="Arial Narrow" pitchFamily="34" charset="0"/>
              </a:rPr>
              <a:t>Придерживаться рецептов на все случаи жизни.</a:t>
            </a:r>
            <a:endParaRPr lang="ru-RU" sz="1100" b="1" dirty="0">
              <a:latin typeface="Arial Narrow"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extBox 42"/>
          <p:cNvSpPr txBox="1"/>
          <p:nvPr/>
        </p:nvSpPr>
        <p:spPr>
          <a:xfrm>
            <a:off x="232542" y="-10758"/>
            <a:ext cx="4296426" cy="369332"/>
          </a:xfrm>
          <a:prstGeom prst="rect">
            <a:avLst/>
          </a:prstGeom>
          <a:noFill/>
        </p:spPr>
        <p:txBody>
          <a:bodyPr wrap="square" rtlCol="0">
            <a:spAutoFit/>
          </a:bodyPr>
          <a:lstStyle/>
          <a:p>
            <a:r>
              <a:rPr lang="ru-RU" b="1" dirty="0">
                <a:solidFill>
                  <a:srgbClr val="002060"/>
                </a:solidFill>
                <a:latin typeface="Arial Narrow" pitchFamily="34" charset="0"/>
              </a:rPr>
              <a:t>Системность мышления:</a:t>
            </a:r>
            <a:endParaRPr lang="ru-RU" dirty="0">
              <a:solidFill>
                <a:srgbClr val="002060"/>
              </a:solidFill>
              <a:latin typeface="Bebas Neue Bold" panose="020B0606020202050201" pitchFamily="34" charset="-52"/>
            </a:endParaRPr>
          </a:p>
        </p:txBody>
      </p:sp>
      <p:graphicFrame>
        <p:nvGraphicFramePr>
          <p:cNvPr id="2" name="Таблица 1"/>
          <p:cNvGraphicFramePr>
            <a:graphicFrameLocks noGrp="1"/>
          </p:cNvGraphicFramePr>
          <p:nvPr>
            <p:extLst>
              <p:ext uri="{D42A27DB-BD31-4B8C-83A1-F6EECF244321}">
                <p14:modId xmlns:p14="http://schemas.microsoft.com/office/powerpoint/2010/main" val="2827838438"/>
              </p:ext>
            </p:extLst>
          </p:nvPr>
        </p:nvGraphicFramePr>
        <p:xfrm>
          <a:off x="232542" y="471338"/>
          <a:ext cx="8602074" cy="4206495"/>
        </p:xfrm>
        <a:graphic>
          <a:graphicData uri="http://schemas.openxmlformats.org/drawingml/2006/table">
            <a:tbl>
              <a:tblPr firstRow="1" firstCol="1" bandRow="1"/>
              <a:tblGrid>
                <a:gridCol w="1459478">
                  <a:extLst>
                    <a:ext uri="{9D8B030D-6E8A-4147-A177-3AD203B41FA5}">
                      <a16:colId xmlns:a16="http://schemas.microsoft.com/office/drawing/2014/main" val="20000"/>
                    </a:ext>
                  </a:extLst>
                </a:gridCol>
                <a:gridCol w="1359968">
                  <a:extLst>
                    <a:ext uri="{9D8B030D-6E8A-4147-A177-3AD203B41FA5}">
                      <a16:colId xmlns:a16="http://schemas.microsoft.com/office/drawing/2014/main" val="20001"/>
                    </a:ext>
                  </a:extLst>
                </a:gridCol>
                <a:gridCol w="1459478">
                  <a:extLst>
                    <a:ext uri="{9D8B030D-6E8A-4147-A177-3AD203B41FA5}">
                      <a16:colId xmlns:a16="http://schemas.microsoft.com/office/drawing/2014/main" val="20002"/>
                    </a:ext>
                  </a:extLst>
                </a:gridCol>
                <a:gridCol w="1459478">
                  <a:extLst>
                    <a:ext uri="{9D8B030D-6E8A-4147-A177-3AD203B41FA5}">
                      <a16:colId xmlns:a16="http://schemas.microsoft.com/office/drawing/2014/main" val="20003"/>
                    </a:ext>
                  </a:extLst>
                </a:gridCol>
                <a:gridCol w="1459478">
                  <a:extLst>
                    <a:ext uri="{9D8B030D-6E8A-4147-A177-3AD203B41FA5}">
                      <a16:colId xmlns:a16="http://schemas.microsoft.com/office/drawing/2014/main" val="20004"/>
                    </a:ext>
                  </a:extLst>
                </a:gridCol>
                <a:gridCol w="1404194">
                  <a:extLst>
                    <a:ext uri="{9D8B030D-6E8A-4147-A177-3AD203B41FA5}">
                      <a16:colId xmlns:a16="http://schemas.microsoft.com/office/drawing/2014/main" val="20005"/>
                    </a:ext>
                  </a:extLst>
                </a:gridCol>
              </a:tblGrid>
              <a:tr h="153397">
                <a:tc rowSpan="2">
                  <a:txBody>
                    <a:bodyPr/>
                    <a:lstStyle/>
                    <a:p>
                      <a:pPr algn="ctr">
                        <a:lnSpc>
                          <a:spcPct val="107000"/>
                        </a:lnSpc>
                        <a:spcAft>
                          <a:spcPts val="0"/>
                        </a:spcAft>
                      </a:pPr>
                      <a:r>
                        <a:rPr lang="ru-RU" sz="1200" b="1"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СИСТЕМНОСТЬ МЫШЛЕНИЯ</a:t>
                      </a:r>
                      <a:endParaRPr lang="ru-RU" sz="12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5023" marR="550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Индикаторы</a:t>
                      </a:r>
                      <a:endParaRPr lang="ru-RU" sz="10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5023" marR="550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1 уровень</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5023" marR="550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2 уровень</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5023" marR="550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3 уровень</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5023" marR="550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4 уровень</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5023" marR="550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718837">
                <a:tc vMerge="1">
                  <a:txBody>
                    <a:bodyPr/>
                    <a:lstStyle/>
                    <a:p>
                      <a:endParaRPr lang="ru-RU"/>
                    </a:p>
                  </a:txBody>
                  <a:tcPr/>
                </a:tc>
                <a:tc vMerge="1">
                  <a:txBody>
                    <a:bodyPr/>
                    <a:lstStyle/>
                    <a:p>
                      <a:endParaRPr lang="ru-RU"/>
                    </a:p>
                  </a:txBody>
                  <a:tcPr/>
                </a:tc>
                <a:tc>
                  <a:txBody>
                    <a:bodyPr/>
                    <a:lstStyle/>
                    <a:p>
                      <a:pPr algn="ctr">
                        <a:lnSpc>
                          <a:spcPct val="107000"/>
                        </a:lnSpc>
                        <a:spcAft>
                          <a:spcPts val="0"/>
                        </a:spcAft>
                      </a:pPr>
                      <a:r>
                        <a:rPr lang="ru-RU" sz="1000" b="1"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Системность мышления ограничена тактическими задачами в рамках привычных действий</a:t>
                      </a:r>
                      <a:endParaRPr lang="ru-RU" sz="10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5023" marR="550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b="1"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Системность мышления ограничено предметной областью, как правило, профессиональной</a:t>
                      </a:r>
                      <a:endParaRPr lang="ru-RU" sz="10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5023" marR="550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b="1"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Системность мышления позволяет мыслить за рамками профессиональной или привычной областей</a:t>
                      </a:r>
                      <a:endParaRPr lang="ru-RU" sz="10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5023" marR="550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b="1"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Системность мышления позволяет видеть картину происходящего с разных сторон, учитывать множество факторов </a:t>
                      </a:r>
                      <a:endParaRPr lang="ru-RU" sz="10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5023" marR="5502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300278">
                <a:tc>
                  <a:txBody>
                    <a:bodyPr/>
                    <a:lstStyle/>
                    <a:p>
                      <a:pPr algn="ctr">
                        <a:lnSpc>
                          <a:spcPct val="107000"/>
                        </a:lnSpc>
                        <a:spcAft>
                          <a:spcPts val="0"/>
                        </a:spcAft>
                      </a:pPr>
                      <a:r>
                        <a:rPr lang="ru-RU" sz="100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Способность целостно воспринимать предметы и явления, учитывая их взаимосвязи. Умение качественно анализировать и структурировать большие объемы информации. Вариативность мышления. Умение упрощать сложные явления и процессы для их представления в системе.</a:t>
                      </a:r>
                      <a:endParaRPr lang="ru-RU" sz="1000">
                        <a:effectLst/>
                        <a:latin typeface="Arial Narrow" panose="020B0606020202030204" pitchFamily="34" charset="0"/>
                        <a:ea typeface="Calibri" panose="020F0502020204030204" pitchFamily="34" charset="0"/>
                        <a:cs typeface="Times New Roman" panose="02020603050405020304" pitchFamily="18" charset="0"/>
                      </a:endParaRPr>
                    </a:p>
                  </a:txBody>
                  <a:tcPr marL="55023" marR="550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 1) Качество обработки информации умение устанавливать взаимосвязи предметов и явлений;</a:t>
                      </a:r>
                      <a:endParaRPr lang="ru-RU" sz="1000" dirty="0">
                        <a:effectLst/>
                        <a:latin typeface="Arial Narrow" panose="020B0606020202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-умение расставлять приоритеты;</a:t>
                      </a:r>
                      <a:endParaRPr lang="ru-RU" sz="1000" dirty="0">
                        <a:effectLst/>
                        <a:latin typeface="Arial Narrow" panose="020B0606020202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-умение применять методы синтеза и анализа;</a:t>
                      </a:r>
                      <a:endParaRPr lang="ru-RU" sz="1000" dirty="0">
                        <a:effectLst/>
                        <a:latin typeface="Arial Narrow" panose="020B0606020202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-качество и количество выводов</a:t>
                      </a:r>
                      <a:endParaRPr lang="ru-RU" sz="1000" dirty="0">
                        <a:effectLst/>
                        <a:latin typeface="Arial Narrow" panose="020B0606020202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2) Внимание к контексту </a:t>
                      </a:r>
                      <a:endParaRPr lang="ru-RU" sz="1000" dirty="0">
                        <a:effectLst/>
                        <a:latin typeface="Arial Narrow" panose="020B0606020202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3) Качество и количество решений. </a:t>
                      </a:r>
                      <a:endParaRPr lang="ru-RU" sz="10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5023" marR="550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Низкое качество обработки информации. Не видит взаимосвязей, не умеет расставлять приоритеты. Не умеет упрощать, придает излишнее внимание мелочам, не замечая основного. Делает только очевидные неглубокие выводы. Не интересуется требованиями контекста. Принимает односторонние решения. Обычно способен увидеть не более одного решения.</a:t>
                      </a:r>
                      <a:endParaRPr lang="ru-RU" sz="10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5023" marR="550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Удовлетворительное качество обработки информации.  Способен увидеть некоторые взаимосвязи элементов в системе. Выделяет очевидные приоритеты.   Способен сделать простой анализ и синтез небольшого объема информации. Делает основные выводы. Иногда интересуется требованиями контекста. Может предложить более одного решения поставленной задачи.</a:t>
                      </a:r>
                      <a:endParaRPr lang="ru-RU" sz="1000">
                        <a:effectLst/>
                        <a:latin typeface="Arial Narrow" panose="020B0606020202030204" pitchFamily="34" charset="0"/>
                        <a:ea typeface="Calibri" panose="020F0502020204030204" pitchFamily="34" charset="0"/>
                        <a:cs typeface="Times New Roman" panose="02020603050405020304" pitchFamily="18" charset="0"/>
                      </a:endParaRPr>
                    </a:p>
                  </a:txBody>
                  <a:tcPr marL="55023" marR="550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Хорошее качество обработки информации. Видит основные взаимосвязи элементов в системе. Умеет расставлять приоритеты. Способен делать анализ и синтез информации из одной области. Делает качественные выводы. Интересуется требованиями контекста. В решениях учитывает различные факторы, предлагает несколько решений.</a:t>
                      </a:r>
                      <a:endParaRPr lang="ru-RU" sz="10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5023" marR="550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ru-RU" sz="1000" dirty="0">
                          <a:solidFill>
                            <a:srgbClr val="000000"/>
                          </a:solidFill>
                          <a:effectLst/>
                          <a:latin typeface="Arial Narrow" panose="020B0606020202030204" pitchFamily="34" charset="0"/>
                          <a:ea typeface="Times New Roman" panose="02020603050405020304" pitchFamily="18" charset="0"/>
                          <a:cs typeface="Arial" panose="020B0604020202020204" pitchFamily="34" charset="0"/>
                        </a:rPr>
                        <a:t>Отличное качество обработки информации. Видит все возможные взаимосвязи элементов в системе. Умеет расставлять приоритеты. Анализирует и синтезирует информацию значительного объема. Делает глубокие разносторонние выводы. Стремиться узнать как можно больше о контексте. В решениях способен учитывать даже малозначительные факторы. Всегда предлагает несколько решений.  </a:t>
                      </a:r>
                      <a:endParaRPr lang="ru-RU" sz="10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5023" marR="5502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Tree>
  </p:cSld>
  <p:clrMapOvr>
    <a:masterClrMapping/>
  </p:clrMapOvr>
</p:sld>
</file>

<file path=ppt/theme/theme1.xml><?xml version="1.0" encoding="utf-8"?>
<a:theme xmlns:a="http://schemas.openxmlformats.org/drawingml/2006/main" name="Тема Office">
  <a:themeElements>
    <a:clrScheme name="Тема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Тема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Тема Office">
  <a:themeElements>
    <a:clrScheme name="Тема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Тема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Тема Office">
  <a:themeElements>
    <a:clrScheme name="Тема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Тема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6847</TotalTime>
  <Words>8005</Words>
  <Application>Microsoft Office PowerPoint</Application>
  <PresentationFormat>Экран (16:9)</PresentationFormat>
  <Paragraphs>583</Paragraphs>
  <Slides>36</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3</vt:i4>
      </vt:variant>
      <vt:variant>
        <vt:lpstr>Заголовки слайдов</vt:lpstr>
      </vt:variant>
      <vt:variant>
        <vt:i4>36</vt:i4>
      </vt:variant>
    </vt:vector>
  </HeadingPairs>
  <TitlesOfParts>
    <vt:vector size="46" baseType="lpstr">
      <vt:lpstr>Arial</vt:lpstr>
      <vt:lpstr>Arial Narrow</vt:lpstr>
      <vt:lpstr>Bebas Neue Bold</vt:lpstr>
      <vt:lpstr>Calibri</vt:lpstr>
      <vt:lpstr>Calibri Light</vt:lpstr>
      <vt:lpstr>Roboto</vt:lpstr>
      <vt:lpstr>Wingdings</vt:lpstr>
      <vt:lpstr>Тема Office</vt:lpstr>
      <vt:lpstr>1_Тема Office</vt:lpstr>
      <vt:lpstr>2_Тема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Alexey Gorshkov</dc:creator>
  <cp:lastModifiedBy>Oleg Naumov</cp:lastModifiedBy>
  <cp:revision>442</cp:revision>
  <dcterms:created xsi:type="dcterms:W3CDTF">2016-11-01T15:49:32Z</dcterms:created>
  <dcterms:modified xsi:type="dcterms:W3CDTF">2021-02-12T05:55:17Z</dcterms:modified>
</cp:coreProperties>
</file>